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ight Triangle 1"/>
          <p:cNvSpPr/>
          <p:nvPr/>
        </p:nvSpPr>
        <p:spPr>
          <a:xfrm>
            <a:off x="7315200" y="0"/>
            <a:ext cx="5029200" cy="6858000"/>
          </a:xfrm>
          <a:prstGeom prst="rtTriangle">
            <a:avLst/>
          </a:prstGeom>
          <a:solidFill>
            <a:srgbClr val="151E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2560320"/>
            <a:ext cx="109728" cy="109728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1371600"/>
            <a:ext cx="73152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6000" b="1" i="0">
                <a:solidFill>
                  <a:srgbClr val="FFFFFF"/>
                </a:solidFill>
                <a:latin typeface="Calibri"/>
              </a:rPr>
              <a:t>FENCING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560320"/>
            <a:ext cx="73152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0" i="0">
                <a:solidFill>
                  <a:srgbClr val="CCCCDD"/>
                </a:solidFill>
                <a:latin typeface="Calibri"/>
              </a:rPr>
              <a:t>Weapon Captain · ExCo Selection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657600"/>
            <a:ext cx="73152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000" b="1" i="0">
                <a:solidFill>
                  <a:srgbClr val="FF8F00"/>
                </a:solidFill>
                <a:latin typeface="Calibri"/>
              </a:rPr>
              <a:t>Darryl Lim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4206240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0" i="0">
                <a:solidFill>
                  <a:srgbClr val="9999BB"/>
                </a:solidFill>
                <a:latin typeface="Calibri"/>
              </a:rPr>
              <a:t>26S6B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0" y="4572000"/>
            <a:ext cx="365760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800" b="0" i="1">
                <a:solidFill>
                  <a:srgbClr val="DDDDEE"/>
                </a:solidFill>
                <a:latin typeface="Calibri"/>
              </a:rPr>
              <a:t>"I was the
unlikeliest fencer
you'll ever meet."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914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600" b="1" i="0">
                <a:solidFill>
                  <a:srgbClr val="9999AA"/>
                </a:solidFill>
                <a:latin typeface="Calibri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THE UNLIKELIEST FENCER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554480"/>
            <a:ext cx="2286000" cy="36576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011680"/>
            <a:ext cx="5029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9999AA"/>
                </a:solidFill>
                <a:latin typeface="Calibri"/>
              </a:rPr>
              <a:t>Starting Point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46888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0" i="0">
                <a:solidFill>
                  <a:srgbClr val="CCCCDD"/>
                </a:solidFill>
                <a:latin typeface="Calibri"/>
              </a:rPr>
              <a:t>Before fencing — zero sports. Computing kid.</a:t>
            </a:r>
          </a:p>
          <a:p>
            <a:pPr algn="l">
              <a:spcAft>
                <a:spcPts val="400"/>
              </a:spcAft>
            </a:pPr>
            <a:r>
              <a:rPr sz="1600" b="0" i="0">
                <a:solidFill>
                  <a:srgbClr val="CCCCDD"/>
                </a:solidFill>
                <a:latin typeface="Calibri"/>
              </a:rPr>
              <a:t>Started at 15 — the oldest beginner in the room.</a:t>
            </a:r>
          </a:p>
          <a:p>
            <a:pPr algn="l">
              <a:spcAft>
                <a:spcPts val="400"/>
              </a:spcAft>
            </a:pPr>
            <a:r>
              <a:rPr sz="1600" b="0" i="0">
                <a:solidFill>
                  <a:srgbClr val="CCCCDD"/>
                </a:solidFill>
                <a:latin typeface="Calibri"/>
              </a:rPr>
              <a:t>Uncoordinated. Unathletic. Everything was hard.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828800"/>
            <a:ext cx="45720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>
                <a:solidFill>
                  <a:srgbClr val="FF8F00"/>
                </a:solidFill>
                <a:latin typeface="Calibri"/>
              </a:rPr>
              <a:t>0</a:t>
            </a:r>
          </a:p>
          <a:p>
            <a:pPr algn="ctr"/>
            <a:r>
              <a:rPr sz="1800">
                <a:solidFill>
                  <a:srgbClr val="9999AA"/>
                </a:solidFill>
                <a:latin typeface="Calibri"/>
              </a:rPr>
              <a:t>years of sports experience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3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914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600" b="1" i="0">
                <a:solidFill>
                  <a:srgbClr val="9999AA"/>
                </a:solidFill>
                <a:latin typeface="Calibri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7315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3600" b="1" i="0">
                <a:solidFill>
                  <a:srgbClr val="1E1E2E"/>
                </a:solidFill>
                <a:latin typeface="Calibri"/>
              </a:rPr>
              <a:t>THE ROADBLOCKS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2286000" cy="36576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103120"/>
            <a:ext cx="3474720" cy="3474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2103120"/>
            <a:ext cx="3474720" cy="54864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377439"/>
            <a:ext cx="2926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E83E3E"/>
                </a:solidFill>
                <a:latin typeface="Calibri"/>
              </a:rPr>
              <a:t>INJURY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017520"/>
            <a:ext cx="292608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600" b="0" i="0">
                <a:solidFill>
                  <a:srgbClr val="1E1E2E"/>
                </a:solidFill>
                <a:latin typeface="Calibri"/>
              </a:rPr>
              <a:t>Partial MPFL tear
Recurrent dislocations
Left knee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80" y="2103120"/>
            <a:ext cx="3474720" cy="3474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297680" y="2103120"/>
            <a:ext cx="3474720" cy="54864"/>
          </a:xfrm>
          <a:prstGeom prst="rect">
            <a:avLst/>
          </a:prstGeom>
          <a:solidFill>
            <a:srgbClr val="E65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2377439"/>
            <a:ext cx="2926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E65C00"/>
                </a:solidFill>
                <a:latin typeface="Calibri"/>
              </a:rPr>
              <a:t>SETBACK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017520"/>
            <a:ext cx="292608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600" b="0" i="0">
                <a:solidFill>
                  <a:srgbClr val="1E1E2E"/>
                </a:solidFill>
                <a:latin typeface="Calibri"/>
              </a:rPr>
              <a:t>Months sidelined
Progress reset
Couldn't train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38160" y="2103120"/>
            <a:ext cx="3474720" cy="3474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138160" y="2103120"/>
            <a:ext cx="3474720" cy="54864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12480" y="2377439"/>
            <a:ext cx="2926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1A237E"/>
                </a:solidFill>
                <a:latin typeface="Calibri"/>
              </a:rPr>
              <a:t>MENTAL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3017520"/>
            <a:ext cx="292608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600" b="0" i="0">
                <a:solidFill>
                  <a:srgbClr val="1E1E2E"/>
                </a:solidFill>
                <a:latin typeface="Calibri"/>
              </a:rPr>
              <a:t>Quit. Multiple times.
Watched from sidelines.
Came back. Every time.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852160"/>
            <a:ext cx="109728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0" i="1">
                <a:solidFill>
                  <a:srgbClr val="9999AA"/>
                </a:solidFill>
                <a:latin typeface="Calibri"/>
              </a:rPr>
              <a:t>"Every time I got injured, it felt like the end of my fencing journey."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914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600" b="1" i="0">
                <a:solidFill>
                  <a:srgbClr val="9999AA"/>
                </a:solidFill>
                <a:latin typeface="Calibri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3600" b="1" i="0">
                <a:solidFill>
                  <a:srgbClr val="1E1E2E"/>
                </a:solidFill>
                <a:latin typeface="Calibri"/>
              </a:rPr>
              <a:t>WHAT FENCING GAVE ME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2286000" cy="36576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103120"/>
            <a:ext cx="3474720" cy="4114800"/>
          </a:xfrm>
          <a:prstGeom prst="rect">
            <a:avLst/>
          </a:prstGeom>
          <a:solidFill>
            <a:srgbClr val="F5F3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645920" y="2468879"/>
            <a:ext cx="1097280" cy="1097280"/>
          </a:xfrm>
          <a:prstGeom prst="ellipse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/>
            <a:r>
              <a:rPr sz="2800"/>
              <a:t>💪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749039"/>
            <a:ext cx="2926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800" b="1" i="0">
                <a:solidFill>
                  <a:srgbClr val="1A237E"/>
                </a:solidFill>
                <a:latin typeface="Calibri"/>
              </a:rPr>
              <a:t>Personal Growth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297679"/>
            <a:ext cx="2926080" cy="16459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300" b="0" i="0">
                <a:solidFill>
                  <a:srgbClr val="555566"/>
                </a:solidFill>
                <a:latin typeface="Calibri"/>
              </a:rPr>
              <a:t>From self-critical and
defeatist to resilient
and mature. Fencing
forced me to grow up.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80" y="2103120"/>
            <a:ext cx="3474720" cy="4114800"/>
          </a:xfrm>
          <a:prstGeom prst="rect">
            <a:avLst/>
          </a:prstGeom>
          <a:solidFill>
            <a:srgbClr val="F5F3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5486400" y="2468879"/>
            <a:ext cx="1097280" cy="1097280"/>
          </a:xfrm>
          <a:prstGeom prst="ellipse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/>
            <a:r>
              <a:rPr sz="2800"/>
              <a:t>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3749039"/>
            <a:ext cx="2926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800" b="1" i="0">
                <a:solidFill>
                  <a:srgbClr val="1A237E"/>
                </a:solidFill>
                <a:latin typeface="Calibri"/>
              </a:rPr>
              <a:t>Irreplaceable Bonds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4297679"/>
            <a:ext cx="2926080" cy="16459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300" b="0" i="0">
                <a:solidFill>
                  <a:srgbClr val="555566"/>
                </a:solidFill>
                <a:latin typeface="Calibri"/>
              </a:rPr>
              <a:t>Friendships that go
beyond the piste. The
people who carried me
— literally and otherwise.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38160" y="2103120"/>
            <a:ext cx="3474720" cy="4114800"/>
          </a:xfrm>
          <a:prstGeom prst="rect">
            <a:avLst/>
          </a:prstGeom>
          <a:solidFill>
            <a:srgbClr val="F5F3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9326880" y="2468879"/>
            <a:ext cx="1097280" cy="1097280"/>
          </a:xfrm>
          <a:prstGeom prst="ellipse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/>
            <a:r>
              <a:rPr sz="2800"/>
              <a:t>🔥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3749039"/>
            <a:ext cx="2926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800" b="1" i="0">
                <a:solidFill>
                  <a:srgbClr val="1A237E"/>
                </a:solidFill>
                <a:latin typeface="Calibri"/>
              </a:rPr>
              <a:t>Unwavering Passion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4297679"/>
            <a:ext cx="2926080" cy="16459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300" b="0" i="0">
                <a:solidFill>
                  <a:srgbClr val="555566"/>
                </a:solidFill>
                <a:latin typeface="Calibri"/>
              </a:rPr>
              <a:t>Quit every time I got
injured. Couldn't stand
watching from the
sidelines. Came back
every single time.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914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600" b="1" i="0">
                <a:solidFill>
                  <a:srgbClr val="6666AA"/>
                </a:solidFill>
                <a:latin typeface="Calibri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MY VISION AS WEAPON CAPTAIN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2286000" cy="36576"/>
          </a:xfrm>
          <a:prstGeom prst="rect">
            <a:avLst/>
          </a:prstGeom>
          <a:solidFill>
            <a:srgbClr val="FF8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515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 i="1">
                <a:solidFill>
                  <a:srgbClr val="FFFFFF"/>
                </a:solidFill>
                <a:latin typeface="Calibri"/>
              </a:rPr>
              <a:t>"My goal isn't to create new initiatives
or overhaul the club.</a:t>
            </a:r>
          </a:p>
          <a:p>
            <a:pPr algn="l">
              <a:spcBef>
                <a:spcPts val="1200"/>
              </a:spcBef>
            </a:pPr>
            <a:r>
              <a:rPr sz="2400" b="1">
                <a:solidFill>
                  <a:srgbClr val="FF8F00"/>
                </a:solidFill>
                <a:latin typeface="Calibri"/>
              </a:rPr>
              <a:t>My goal is to share my passion —
and make sure EVERY member
gains as much from fencing as I did."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029200"/>
            <a:ext cx="32004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0" i="0">
                <a:solidFill>
                  <a:srgbClr val="BBBBDD"/>
                </a:solidFill>
                <a:latin typeface="Calibri"/>
              </a:rPr>
              <a:t>PASSION
Share the love for the sport</a:t>
            </a:r>
          </a:p>
        </p:txBody>
      </p:sp>
      <p:sp>
        <p:nvSpPr>
          <p:cNvPr id="7" name="Rectangle 6"/>
          <p:cNvSpPr/>
          <p:nvPr/>
        </p:nvSpPr>
        <p:spPr>
          <a:xfrm>
            <a:off x="4023360" y="5303520"/>
            <a:ext cx="18288" cy="548640"/>
          </a:xfrm>
          <a:prstGeom prst="rect">
            <a:avLst/>
          </a:prstGeom>
          <a:solidFill>
            <a:srgbClr val="444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89120" y="5029200"/>
            <a:ext cx="32004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0" i="0">
                <a:solidFill>
                  <a:srgbClr val="BBBBDD"/>
                </a:solidFill>
                <a:latin typeface="Calibri"/>
              </a:rPr>
              <a:t>COMMUNITY
Build irreplaceable bonds</a:t>
            </a:r>
          </a:p>
        </p:txBody>
      </p:sp>
      <p:sp>
        <p:nvSpPr>
          <p:cNvPr id="9" name="Rectangle 8"/>
          <p:cNvSpPr/>
          <p:nvPr/>
        </p:nvSpPr>
        <p:spPr>
          <a:xfrm>
            <a:off x="7680960" y="5303520"/>
            <a:ext cx="18288" cy="548640"/>
          </a:xfrm>
          <a:prstGeom prst="rect">
            <a:avLst/>
          </a:prstGeom>
          <a:solidFill>
            <a:srgbClr val="444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20" y="5029200"/>
            <a:ext cx="32004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0" i="0">
                <a:solidFill>
                  <a:srgbClr val="BBBBDD"/>
                </a:solidFill>
                <a:latin typeface="Calibri"/>
              </a:rPr>
              <a:t>GROWTH
Everyone gets better — on and off the piste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1005840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5400" b="1" i="0">
                <a:solidFill>
                  <a:srgbClr val="FFFFFF"/>
                </a:solidFill>
                <a:latin typeface="Calibri"/>
              </a:rP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17520"/>
            <a:ext cx="100584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000" b="0" i="1">
                <a:solidFill>
                  <a:srgbClr val="9999AA"/>
                </a:solidFill>
                <a:latin typeface="Calibri"/>
              </a:rPr>
              <a:t>I look forward to your questions.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3931920"/>
            <a:ext cx="2103120" cy="36576"/>
          </a:xfrm>
          <a:prstGeom prst="rect">
            <a:avLst/>
          </a:prstGeom>
          <a:solidFill>
            <a:srgbClr val="FF8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4206240"/>
            <a:ext cx="10058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600" b="0" i="0">
                <a:solidFill>
                  <a:srgbClr val="888899"/>
                </a:solidFill>
                <a:latin typeface="Calibri"/>
              </a:rPr>
              <a:t>Darryl Lim · 26S6B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029200"/>
            <a:ext cx="10058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0" i="1">
                <a:solidFill>
                  <a:srgbClr val="666677"/>
                </a:solidFill>
                <a:latin typeface="Calibri"/>
              </a:rPr>
              <a:t>"I quit. But I couldn't stay away."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