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27432" cy="68580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9601200" y="0"/>
            <a:ext cx="2587752" cy="54864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371600"/>
            <a:ext cx="1005840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5759"/>
              </a:lnSpc>
              <a:spcBef>
                <a:spcPts val="0"/>
              </a:spcBef>
              <a:spcAft>
                <a:spcPts val="0"/>
              </a:spcAft>
            </a:pPr>
            <a:r>
              <a:rPr sz="4800" b="1">
                <a:solidFill>
                  <a:srgbClr val="FFFFFF"/>
                </a:solidFill>
                <a:latin typeface="Lato"/>
              </a:rPr>
              <a:t>WEAPON CAPTAIN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2423160"/>
            <a:ext cx="3200400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743200"/>
            <a:ext cx="10058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3840"/>
              </a:lnSpc>
              <a:spcBef>
                <a:spcPts val="0"/>
              </a:spcBef>
              <a:spcAft>
                <a:spcPts val="0"/>
              </a:spcAft>
            </a:pPr>
            <a:r>
              <a:rPr sz="3200" b="0">
                <a:solidFill>
                  <a:srgbClr val="D4A017"/>
                </a:solidFill>
                <a:latin typeface="Lato"/>
              </a:rPr>
              <a:t>Darryl Lim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3474720"/>
            <a:ext cx="10058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0">
                <a:solidFill>
                  <a:srgbClr val="AAAAAA"/>
                </a:solidFill>
                <a:latin typeface="Lato"/>
              </a:rPr>
              <a:t>HCI Fencing ExCo Selection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10515600" y="5943600"/>
            <a:ext cx="457200" cy="45720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058400" y="5943600"/>
            <a:ext cx="365760" cy="36576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512064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9999CC"/>
                </a:solidFill>
                <a:latin typeface="Lato"/>
              </a:rPr>
              <a:t>"I'm not here to create the biggest initiatives. I'm here to share my passion."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</a:pPr>
            <a:r>
              <a:rPr sz="3600" b="1">
                <a:solidFill>
                  <a:srgbClr val="C62828"/>
                </a:solidFill>
                <a:latin typeface="Lato"/>
              </a:rPr>
              <a:t>My Journey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234440"/>
            <a:ext cx="2286000" cy="27432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2011680"/>
            <a:ext cx="2926080" cy="29260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2011680"/>
            <a:ext cx="292608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2011680" y="2377440"/>
            <a:ext cx="731520" cy="731520"/>
          </a:xfrm>
          <a:prstGeom prst="ellipse">
            <a:avLst/>
          </a:prstGeom>
          <a:solidFill>
            <a:srgbClr val="FDE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377440"/>
            <a:ext cx="27432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>
                <a:solidFill>
                  <a:srgbClr val="2D2D2D"/>
                </a:solidFill>
                <a:latin typeface="Lato"/>
              </a:rPr>
              <a:t>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338328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2D2D2D"/>
                </a:solidFill>
                <a:latin typeface="Lato"/>
              </a:rPr>
              <a:t>Started at 15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84048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666666"/>
                </a:solidFill>
                <a:latin typeface="Lato"/>
              </a:rPr>
              <a:t>No prior sports experience.
Computing background.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2011680"/>
            <a:ext cx="2926080" cy="29260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06240" y="2011680"/>
            <a:ext cx="292608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5303520" y="2377440"/>
            <a:ext cx="731520" cy="731520"/>
          </a:xfrm>
          <a:prstGeom prst="ellipse">
            <a:avLst/>
          </a:prstGeom>
          <a:solidFill>
            <a:srgbClr val="FDE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97680" y="2377440"/>
            <a:ext cx="27432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>
                <a:solidFill>
                  <a:srgbClr val="2D2D2D"/>
                </a:solidFill>
                <a:latin typeface="Lato"/>
              </a:rPr>
              <a:t>⚔️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80560" y="338328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2D2D2D"/>
                </a:solidFill>
                <a:latin typeface="Lato"/>
              </a:rPr>
              <a:t>Uphill Battle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80560" y="384048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666666"/>
                </a:solidFill>
                <a:latin typeface="Lato"/>
              </a:rPr>
              <a:t>Uncoordinated. Unathletic.
But I showed up anyway.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498080" y="2011680"/>
            <a:ext cx="2926080" cy="29260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498080" y="2011680"/>
            <a:ext cx="292608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595360" y="2377440"/>
            <a:ext cx="731520" cy="731520"/>
          </a:xfrm>
          <a:prstGeom prst="ellipse">
            <a:avLst/>
          </a:prstGeom>
          <a:solidFill>
            <a:srgbClr val="FDE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589520" y="2377440"/>
            <a:ext cx="27432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000" b="0">
                <a:solidFill>
                  <a:srgbClr val="2D2D2D"/>
                </a:solidFill>
                <a:latin typeface="Lato"/>
              </a:rPr>
              <a:t>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0" y="338328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2D2D2D"/>
                </a:solidFill>
                <a:latin typeface="Lato"/>
              </a:rPr>
              <a:t>Still Going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3840480"/>
            <a:ext cx="23774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lnSpc>
                <a:spcPts val="1560"/>
              </a:lnSpc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666666"/>
                </a:solidFill>
                <a:latin typeface="Lato"/>
              </a:rPr>
              <a:t>It's still hard today.
But passion doesn't quit.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486400"/>
            <a:ext cx="100584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888888"/>
                </a:solidFill>
                <a:latin typeface="Lato"/>
              </a:rPr>
              <a:t>Started with nothing but a desire to learn. Fencing didn't come naturally — nothing worthwhile ever does.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548640"/>
            <a:ext cx="10058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</a:pPr>
            <a:r>
              <a:rPr sz="3600" b="1">
                <a:solidFill>
                  <a:srgbClr val="FFFFFF"/>
                </a:solidFill>
                <a:latin typeface="Lato"/>
              </a:rPr>
              <a:t>The Hard Parts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7280" y="1234440"/>
            <a:ext cx="2286000" cy="27432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41148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D4A017"/>
                </a:solidFill>
                <a:latin typeface="Lato"/>
              </a:rPr>
              <a:t>SETBACKS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651760"/>
            <a:ext cx="4114800" cy="3200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▸ Partial MPFL tear (left knee)</a:t>
            </a:r>
          </a:p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▸ Recurrent dislocations</a:t>
            </a:r>
          </a:p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▸ Months sidelined each time</a:t>
            </a:r>
          </a:p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▸ Progress constantly reset</a:t>
            </a:r>
          </a:p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▸ Goal of global competition → gone</a:t>
            </a:r>
          </a:p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▸ Mental toll — wanting to quit</a:t>
            </a:r>
          </a:p>
        </p:txBody>
      </p:sp>
      <p:sp>
        <p:nvSpPr>
          <p:cNvPr id="7" name="Rectangle 6"/>
          <p:cNvSpPr/>
          <p:nvPr/>
        </p:nvSpPr>
        <p:spPr>
          <a:xfrm>
            <a:off x="5943600" y="1828800"/>
            <a:ext cx="27432" cy="41148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583680" y="2011680"/>
            <a:ext cx="5029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C62828"/>
                </a:solidFill>
                <a:latin typeface="Lato"/>
              </a:rPr>
              <a:t>BUT I CAME BACK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2651760"/>
            <a:ext cx="5029200" cy="3200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Every time I quit, I couldn't stand watching from the sidelines.</a:t>
            </a:r>
          </a:p>
          <a:p>
            <a:pPr algn="l">
              <a:lnSpc>
                <a:spcPts val="2400"/>
              </a:lnSpc>
              <a:spcBef>
                <a:spcPts val="200"/>
              </a:spcBef>
              <a:spcAft>
                <a:spcPts val="200"/>
              </a:spcAft>
            </a:pPr>
            <a:r>
              <a:rPr sz="1500" b="0">
                <a:solidFill>
                  <a:srgbClr val="CCCCCC"/>
                </a:solidFill>
                <a:latin typeface="Lato"/>
              </a:rPr>
              <a:t>So I came back. Every. Single. Time.</a:t>
            </a:r>
          </a:p>
          <a:p>
            <a:pPr algn="l">
              <a:lnSpc>
                <a:spcPts val="2080"/>
              </a:lnSpc>
              <a:spcBef>
                <a:spcPts val="200"/>
              </a:spcBef>
              <a:spcAft>
                <a:spcPts val="200"/>
              </a:spcAft>
            </a:pPr>
            <a:r>
              <a:rPr sz="1300" b="0">
                <a:solidFill>
                  <a:srgbClr val="AAAAAA"/>
                </a:solidFill>
                <a:latin typeface="Lato"/>
              </a:rPr>
              <a:t>Resilience isn't about never falling —</a:t>
            </a:r>
          </a:p>
          <a:p>
            <a:pPr algn="l">
              <a:lnSpc>
                <a:spcPts val="2080"/>
              </a:lnSpc>
              <a:spcBef>
                <a:spcPts val="200"/>
              </a:spcBef>
              <a:spcAft>
                <a:spcPts val="200"/>
              </a:spcAft>
            </a:pPr>
            <a:r>
              <a:rPr sz="1300" b="0">
                <a:solidFill>
                  <a:srgbClr val="AAAAAA"/>
                </a:solidFill>
                <a:latin typeface="Lato"/>
              </a:rPr>
              <a:t>it's about getting back up.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83680" y="4754880"/>
            <a:ext cx="3657600" cy="36576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54864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</a:pPr>
            <a:r>
              <a:rPr sz="3600" b="1">
                <a:solidFill>
                  <a:srgbClr val="C62828"/>
                </a:solidFill>
                <a:latin typeface="Lato"/>
              </a:rPr>
              <a:t>More Than a Sport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234440"/>
            <a:ext cx="2286000" cy="27432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914400" y="1828800"/>
            <a:ext cx="2926080" cy="38404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292608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88720" y="210312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C62828"/>
                </a:solidFill>
                <a:latin typeface="Lato"/>
              </a:rPr>
              <a:t>Character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188720" y="2606040"/>
            <a:ext cx="1371600" cy="1828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283464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Stopped being unreasonably
critical of myself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61188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Learned humility — I can't
beat everyone overnight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438912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Matured as a person
and a friend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06240" y="1828800"/>
            <a:ext cx="2926080" cy="38404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06240" y="1828800"/>
            <a:ext cx="292608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80560" y="210312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C62828"/>
                </a:solidFill>
                <a:latin typeface="Lato"/>
              </a:rPr>
              <a:t>Friendship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80560" y="2606040"/>
            <a:ext cx="1371600" cy="1828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80560" y="283464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Found my people — a team
I'd choose every time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361188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Irreplaceable bonds
forged through struggle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80560" y="438912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No other group I'd rather
have spent this time with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98080" y="1828800"/>
            <a:ext cx="2926080" cy="38404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498080" y="1828800"/>
            <a:ext cx="2926080" cy="457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772400" y="210312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C62828"/>
                </a:solidFill>
                <a:latin typeface="Lato"/>
              </a:rPr>
              <a:t>Passion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72400" y="2606040"/>
            <a:ext cx="1371600" cy="18288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0" y="283464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Quit after every injury...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0" y="361188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...but came back every time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0" y="4389120"/>
            <a:ext cx="237744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2D2D2D"/>
                </a:solidFill>
                <a:latin typeface="Lato"/>
              </a:rPr>
              <a:t>• Couldn't stay away because
I genuinely love this sport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6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64592" y="0"/>
            <a:ext cx="27432" cy="68580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97280" y="731520"/>
            <a:ext cx="100584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</a:pPr>
            <a:r>
              <a:rPr sz="3600" b="1">
                <a:solidFill>
                  <a:srgbClr val="FFFFFF"/>
                </a:solidFill>
                <a:latin typeface="Lato"/>
              </a:rPr>
              <a:t>My Vision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280" y="1417320"/>
            <a:ext cx="2286000" cy="27432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011680"/>
            <a:ext cx="9144000" cy="2743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600"/>
              </a:lnSpc>
              <a:spcBef>
                <a:spcPts val="200"/>
              </a:spcBef>
              <a:spcAft>
                <a:spcPts val="200"/>
              </a:spcAft>
            </a:pPr>
            <a:r>
              <a:rPr sz="2000" b="0">
                <a:solidFill>
                  <a:srgbClr val="CCCCCC"/>
                </a:solidFill>
                <a:latin typeface="Lato"/>
              </a:rPr>
              <a:t>I'm not here to create flashy new initiatives.</a:t>
            </a:r>
          </a:p>
          <a:p>
            <a:pPr algn="l">
              <a:lnSpc>
                <a:spcPts val="1300"/>
              </a:lnSpc>
              <a:spcBef>
                <a:spcPts val="200"/>
              </a:spcBef>
              <a:spcAft>
                <a:spcPts val="200"/>
              </a:spcAft>
            </a:pPr>
            <a:r>
              <a:rPr sz="1000" b="0">
                <a:solidFill>
                  <a:srgbClr val="FFFFFF"/>
                </a:solidFill>
                <a:latin typeface="Lato"/>
              </a:rPr>
              <a:t/>
            </a:r>
          </a:p>
          <a:p>
            <a:pPr algn="l">
              <a:lnSpc>
                <a:spcPts val="3120"/>
              </a:lnSpc>
              <a:spcBef>
                <a:spcPts val="200"/>
              </a:spcBef>
              <a:spcAft>
                <a:spcPts val="200"/>
              </a:spcAft>
            </a:pPr>
            <a:r>
              <a:rPr sz="2400" b="1">
                <a:solidFill>
                  <a:srgbClr val="FFFFFF"/>
                </a:solidFill>
                <a:latin typeface="Lato"/>
              </a:rPr>
              <a:t>I'm here to share my passion.</a:t>
            </a:r>
          </a:p>
          <a:p>
            <a:pPr algn="l">
              <a:lnSpc>
                <a:spcPts val="1040"/>
              </a:lnSpc>
              <a:spcBef>
                <a:spcPts val="200"/>
              </a:spcBef>
              <a:spcAft>
                <a:spcPts val="200"/>
              </a:spcAft>
            </a:pPr>
            <a:r>
              <a:rPr sz="800" b="0">
                <a:solidFill>
                  <a:srgbClr val="FFFFFF"/>
                </a:solidFill>
                <a:latin typeface="Lato"/>
              </a:rPr>
              <a:t/>
            </a:r>
          </a:p>
          <a:p>
            <a:pPr algn="l">
              <a:lnSpc>
                <a:spcPts val="2210"/>
              </a:lnSpc>
              <a:spcBef>
                <a:spcPts val="200"/>
              </a:spcBef>
              <a:spcAft>
                <a:spcPts val="200"/>
              </a:spcAft>
            </a:pPr>
            <a:r>
              <a:rPr sz="1700" b="0">
                <a:solidFill>
                  <a:srgbClr val="BBBBBB"/>
                </a:solidFill>
                <a:latin typeface="Lato"/>
              </a:rPr>
              <a:t>To make sure every single person in this team</a:t>
            </a:r>
          </a:p>
          <a:p>
            <a:pPr algn="l">
              <a:lnSpc>
                <a:spcPts val="2210"/>
              </a:lnSpc>
              <a:spcBef>
                <a:spcPts val="200"/>
              </a:spcBef>
              <a:spcAft>
                <a:spcPts val="200"/>
              </a:spcAft>
            </a:pPr>
            <a:r>
              <a:rPr sz="1700" b="0">
                <a:solidFill>
                  <a:srgbClr val="BBBBBB"/>
                </a:solidFill>
                <a:latin typeface="Lato"/>
              </a:rPr>
              <a:t>gains as much from fencing as I did.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97280" y="4389120"/>
            <a:ext cx="3657600" cy="36576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475488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9999CC"/>
                </a:solidFill>
                <a:latin typeface="Lato"/>
              </a:rPr>
              <a:t>Whether it's discipline, friendship, or the sheer joy of the sport 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521208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Lato"/>
              </a:rPr>
              <a:t>I want to help you find YOUR reason to love fencing.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5852160"/>
            <a:ext cx="91440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lnSpc>
                <a:spcPts val="2640"/>
              </a:lnSpc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C62828"/>
                </a:solidFill>
                <a:latin typeface="Lato"/>
              </a:rPr>
              <a:t>Thank you. Let's fence.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515600" y="5943600"/>
            <a:ext cx="457200" cy="457200"/>
          </a:xfrm>
          <a:prstGeom prst="rect">
            <a:avLst/>
          </a:prstGeom>
          <a:solidFill>
            <a:srgbClr val="D4A0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