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37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00400"/>
            <a:ext cx="12188952" cy="73152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E3F2FD"/>
                </a:solidFill>
                <a:latin typeface="Calibri"/>
              </a:rPr>
              <a:t>EEG Speech Decoding via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11247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Calibri"/>
              </a:rPr>
              <a:t>Factorized Latent Representations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38328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>
                <a:solidFill>
                  <a:srgbClr val="FFC107"/>
                </a:solidFill>
                <a:latin typeface="Calibri"/>
              </a:rPr>
              <a:t>LM07 Pre-Proposal Presentation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572000"/>
            <a:ext cx="11247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FFFFFF"/>
                </a:solidFill>
                <a:latin typeface="Calibri"/>
              </a:rPr>
              <a:t>Darryl  |  Luo Yichi  |  Adeline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029200"/>
            <a:ext cx="11247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E3F2FD"/>
                </a:solidFill>
                <a:latin typeface="Calibri"/>
              </a:rPr>
              <a:t>Supervisors: Sandra  |  A/P Aw Paung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486400"/>
            <a:ext cx="11247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90A4AE"/>
                </a:solidFill>
                <a:latin typeface="Calibri"/>
              </a:rPr>
              <a:t>School of Electrical and Electronic Engineering  |  NTU Singapore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82880"/>
            <a:ext cx="116128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Calibri"/>
              </a:rPr>
              <a:t>The Problem: EEG Speech Decoding Doesn't Generalize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1188720"/>
            <a:ext cx="137160" cy="100584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188720"/>
            <a:ext cx="5029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>
                <a:solidFill>
                  <a:srgbClr val="C62828"/>
                </a:solidFill>
                <a:latin typeface="Calibri"/>
              </a:rPr>
              <a:t>Noisy Signals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600200"/>
            <a:ext cx="50292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333333"/>
                </a:solidFill>
                <a:latin typeface="Calibri"/>
              </a:rPr>
              <a:t>EEG signals buried under artifacts. Speech-related activity is ~10 µV — very weak.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2286000"/>
            <a:ext cx="137160" cy="1005840"/>
          </a:xfrm>
          <a:prstGeom prst="rect">
            <a:avLst/>
          </a:prstGeom>
          <a:solidFill>
            <a:srgbClr val="EF6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286000"/>
            <a:ext cx="5029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>
                <a:solidFill>
                  <a:srgbClr val="EF6C00"/>
                </a:solidFill>
                <a:latin typeface="Calibri"/>
              </a:rPr>
              <a:t>Limited Labels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697480"/>
            <a:ext cx="50292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333333"/>
                </a:solidFill>
                <a:latin typeface="Calibri"/>
              </a:rPr>
              <a:t>Extensive per-subject calibration required (100+ trials/condition). Impractical.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" y="3383280"/>
            <a:ext cx="137160" cy="100584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383280"/>
            <a:ext cx="5029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>
                <a:solidFill>
                  <a:srgbClr val="1A237E"/>
                </a:solidFill>
                <a:latin typeface="Calibri"/>
              </a:rPr>
              <a:t>Entangled Factors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3794760"/>
            <a:ext cx="50292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333333"/>
                </a:solidFill>
                <a:latin typeface="Calibri"/>
              </a:rPr>
              <a:t>Content (what) + Articulation (how) + Identity (who) mixed together. No reuse.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4480560"/>
            <a:ext cx="137160" cy="1005840"/>
          </a:xfrm>
          <a:prstGeom prst="rect">
            <a:avLst/>
          </a:prstGeom>
          <a:solidFill>
            <a:srgbClr val="0072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4480560"/>
            <a:ext cx="5029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>
                <a:solidFill>
                  <a:srgbClr val="0072D0"/>
                </a:solidFill>
                <a:latin typeface="Calibri"/>
              </a:rPr>
              <a:t>No Cross-Subject Transfer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4892040"/>
            <a:ext cx="50292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333333"/>
                </a:solidFill>
                <a:latin typeface="Calibri"/>
              </a:rPr>
              <a:t>Models trained on Subject A completely fail on Subject B without retraining.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43600" y="1188720"/>
            <a:ext cx="5943600" cy="5029200"/>
          </a:xfrm>
          <a:prstGeom prst="rect">
            <a:avLst/>
          </a:prstGeom>
          <a:solidFill>
            <a:srgbClr val="E3F2FD"/>
          </a:solidFill>
          <a:ln w="19050">
            <a:solidFill>
              <a:srgbClr val="0072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126480" y="1325880"/>
            <a:ext cx="5577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>
                <a:solidFill>
                  <a:srgbClr val="1A237E"/>
                </a:solidFill>
                <a:latin typeface="Calibri"/>
              </a:rPr>
              <a:t>Impact on Patients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26480" y="1920240"/>
            <a:ext cx="55778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• ALS patients: Cannot communicate during progressive paralysis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26480" y="1920240"/>
            <a:ext cx="55778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• Stroke patients: No time for calibration during acute care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26480" y="1920240"/>
            <a:ext cx="55778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• Pediatric dysarthria: Motor control changes require constant recalibration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26480" y="1920240"/>
            <a:ext cx="55778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• Bilingual patients: Each language may need separate calibration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82880"/>
            <a:ext cx="116128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Calibri"/>
              </a:rPr>
              <a:t>Our Approach: Factorized EEG Representations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1097280"/>
            <a:ext cx="3657600" cy="41148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1115568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333333"/>
                </a:solidFill>
                <a:latin typeface="Calibri"/>
              </a:rPr>
              <a:t>Idea 1 (Primary)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600200"/>
            <a:ext cx="5486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333333"/>
                </a:solidFill>
                <a:latin typeface="Calibri"/>
              </a:rPr>
              <a:t>Core: Decompose EEG into separate latent streams — content, articulation, and speaker identity — that can be recombined for different tasks.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2423160"/>
            <a:ext cx="1645920" cy="914400"/>
          </a:xfrm>
          <a:prstGeom prst="rect">
            <a:avLst/>
          </a:prstGeom>
          <a:solidFill>
            <a:srgbClr val="E3F2FD"/>
          </a:solidFill>
          <a:ln w="19050">
            <a:solidFill>
              <a:srgbClr val="1A237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74320" y="2514600"/>
            <a:ext cx="16459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1A237E"/>
                </a:solidFill>
                <a:latin typeface="Calibri"/>
              </a:rPr>
              <a:t>EEG Input
(Overt/Mimed/
Imagined)</a:t>
            </a:r>
          </a:p>
        </p:txBody>
      </p:sp>
      <p:sp>
        <p:nvSpPr>
          <p:cNvPr id="9" name="Rectangle 8"/>
          <p:cNvSpPr/>
          <p:nvPr/>
        </p:nvSpPr>
        <p:spPr>
          <a:xfrm>
            <a:off x="1920240" y="2843784"/>
            <a:ext cx="457200" cy="73152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377440" y="2423160"/>
            <a:ext cx="1645920" cy="914400"/>
          </a:xfrm>
          <a:prstGeom prst="rect">
            <a:avLst/>
          </a:prstGeom>
          <a:solidFill>
            <a:srgbClr val="0072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377440" y="2606040"/>
            <a:ext cx="16459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Shared Encoder
(EEGNet)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023360" y="2843784"/>
            <a:ext cx="457200" cy="73152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80560" y="2240279"/>
            <a:ext cx="2286000" cy="128016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80560" y="2331720"/>
            <a:ext cx="228600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DIP-VAE / FactorVAE
+ Gradient Reversal
(GRL)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766560" y="1938528"/>
            <a:ext cx="365760" cy="64008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7132320" y="1737360"/>
            <a:ext cx="1554480" cy="45720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132320" y="1755648"/>
            <a:ext cx="15544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>
                <a:solidFill>
                  <a:srgbClr val="FFFFFF"/>
                </a:solidFill>
                <a:latin typeface="Calibri"/>
              </a:rPr>
              <a:t>CONTENT
What is said
YES/NO/REST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0" y="1938528"/>
            <a:ext cx="365760" cy="64008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9052560" y="1691639"/>
            <a:ext cx="1645920" cy="548640"/>
          </a:xfrm>
          <a:prstGeom prst="rect">
            <a:avLst/>
          </a:prstGeom>
          <a:solidFill>
            <a:srgbClr val="E3F2FD"/>
          </a:solidFill>
          <a:ln w="19050">
            <a:solidFill>
              <a:srgbClr val="2E7D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052560" y="1755648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>
                <a:solidFill>
                  <a:srgbClr val="333333"/>
                </a:solidFill>
                <a:latin typeface="Calibri"/>
              </a:rPr>
              <a:t>Decoder (content→label)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66560" y="2468880"/>
            <a:ext cx="365760" cy="64008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132320" y="2267712"/>
            <a:ext cx="1554480" cy="457200"/>
          </a:xfrm>
          <a:prstGeom prst="rect">
            <a:avLst/>
          </a:prstGeom>
          <a:solidFill>
            <a:srgbClr val="EF6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132320" y="2286000"/>
            <a:ext cx="15544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>
                <a:solidFill>
                  <a:srgbClr val="FFFFFF"/>
                </a:solidFill>
                <a:latin typeface="Calibri"/>
              </a:rPr>
              <a:t>ARTICULATION
How it is said
Overt/Mimed/Imagined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686800" y="2468880"/>
            <a:ext cx="365760" cy="64008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9052560" y="2221992"/>
            <a:ext cx="1645920" cy="548640"/>
          </a:xfrm>
          <a:prstGeom prst="rect">
            <a:avLst/>
          </a:prstGeom>
          <a:solidFill>
            <a:srgbClr val="E3F2FD"/>
          </a:solidFill>
          <a:ln w="19050">
            <a:solidFill>
              <a:srgbClr val="EF6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052560" y="228600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>
                <a:solidFill>
                  <a:srgbClr val="333333"/>
                </a:solidFill>
                <a:latin typeface="Calibri"/>
              </a:rPr>
              <a:t>Decoder (articul→mode)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766560" y="2999232"/>
            <a:ext cx="365760" cy="64008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7132320" y="2798063"/>
            <a:ext cx="1554480" cy="45720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132320" y="2816351"/>
            <a:ext cx="15544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>
                <a:solidFill>
                  <a:srgbClr val="FFFFFF"/>
                </a:solidFill>
                <a:latin typeface="Calibri"/>
              </a:rPr>
              <a:t>SPEAKER
Who is speaking
[removed by GRL]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686800" y="2999232"/>
            <a:ext cx="365760" cy="64008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9052560" y="2752344"/>
            <a:ext cx="1645920" cy="548640"/>
          </a:xfrm>
          <a:prstGeom prst="rect">
            <a:avLst/>
          </a:prstGeom>
          <a:solidFill>
            <a:srgbClr val="E3F2FD"/>
          </a:solidFill>
          <a:ln w="19050">
            <a:solidFill>
              <a:srgbClr val="C6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052560" y="2816351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>
                <a:solidFill>
                  <a:srgbClr val="333333"/>
                </a:solidFill>
                <a:latin typeface="Calibri"/>
              </a:rPr>
              <a:t>Discriminator (→ subject ID)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0698480" y="1188720"/>
            <a:ext cx="1280160" cy="5029200"/>
          </a:xfrm>
          <a:prstGeom prst="rect">
            <a:avLst/>
          </a:prstGeom>
          <a:solidFill>
            <a:srgbClr val="E3F2FD"/>
          </a:solidFill>
          <a:ln w="19050">
            <a:solidFill>
              <a:srgbClr val="0072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10789920" y="1280160"/>
            <a:ext cx="10972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33333"/>
                </a:solidFill>
                <a:latin typeface="Calibri"/>
              </a:rPr>
              <a:t>Transfer
Chain
Overt →
Mimed →
Imagined
MAGHSOUDI
2026 finding:
mimed ≈ imagined
both ≠ overt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74320" y="36576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A237E"/>
                </a:solidFill>
                <a:latin typeface="Calibri"/>
              </a:rPr>
              <a:t>Key Innovation: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74320" y="41148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• DIP-VAE + GRL: Factorized latents + adversarial subject removal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74320" y="45720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• Annealed β: Stable training on noisy EEG signals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74320" y="50292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• Contrastive pairs: Same content across subjects = positive pairs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74320" y="54864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• Subject-invariant content stream enables cross-subject transfer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82880"/>
            <a:ext cx="116128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Calibri"/>
              </a:rPr>
              <a:t>Research Novelty: Three Dimensions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" y="1097280"/>
            <a:ext cx="3840480" cy="5303520"/>
          </a:xfrm>
          <a:prstGeom prst="rect">
            <a:avLst/>
          </a:prstGeom>
          <a:solidFill>
            <a:srgbClr val="FFFFFF"/>
          </a:solidFill>
          <a:ln w="19050">
            <a:solidFill>
              <a:srgbClr val="0072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82880" y="1097280"/>
            <a:ext cx="3840480" cy="502920"/>
          </a:xfrm>
          <a:prstGeom prst="rect">
            <a:avLst/>
          </a:prstGeom>
          <a:solidFill>
            <a:srgbClr val="0072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74320" y="1115568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1. DATA NOVELTY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1691640"/>
            <a:ext cx="34747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33333"/>
                </a:solidFill>
                <a:latin typeface="Calibri"/>
              </a:rPr>
              <a:t>• 20+ subjects with YES/NO/REST across all 3 paradigms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697480"/>
            <a:ext cx="34747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33333"/>
                </a:solidFill>
                <a:latin typeface="Calibri"/>
              </a:rPr>
              <a:t>• Uniquely collected by previous FYP students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703320"/>
            <a:ext cx="34747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33333"/>
                </a:solidFill>
                <a:latin typeface="Calibri"/>
              </a:rPr>
              <a:t>• Pre-train on public data, fine-tune on our unique dataset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4709160"/>
            <a:ext cx="34747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33333"/>
                </a:solidFill>
                <a:latin typeface="Calibri"/>
              </a:rPr>
              <a:t>• Unfair advantage: other teams cannot access this data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51960" y="1097280"/>
            <a:ext cx="3840480" cy="5303520"/>
          </a:xfrm>
          <a:prstGeom prst="rect">
            <a:avLst/>
          </a:prstGeom>
          <a:solidFill>
            <a:srgbClr val="FFFFFF"/>
          </a:solidFill>
          <a:ln w="19050">
            <a:solidFill>
              <a:srgbClr val="2E7D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251960" y="1097280"/>
            <a:ext cx="3840480" cy="50292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343400" y="1115568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2. METHODOLOGY NOVELTY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34840" y="1691640"/>
            <a:ext cx="34747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33333"/>
                </a:solidFill>
                <a:latin typeface="Calibri"/>
              </a:rPr>
              <a:t>• First systematic comparison of DIP-VAE vs FactorVAE vs C-VAE on EEG speech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34840" y="2697480"/>
            <a:ext cx="34747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33333"/>
                </a:solidFill>
                <a:latin typeface="Calibri"/>
              </a:rPr>
              <a:t>• Gradient Reversal Layer for speaker invariance (novel for imagined speech)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34840" y="3703320"/>
            <a:ext cx="34747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33333"/>
                </a:solidFill>
                <a:latin typeface="Calibri"/>
              </a:rPr>
              <a:t>• Established disentanglement metrics (MIG, DCI, SAP) to quantify quality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34840" y="4709160"/>
            <a:ext cx="34747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33333"/>
                </a:solidFill>
                <a:latin typeface="Calibri"/>
              </a:rPr>
              <a:t>• No existing work applies this ablation to imagined speech EEG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321040" y="1097280"/>
            <a:ext cx="3840480" cy="5303520"/>
          </a:xfrm>
          <a:prstGeom prst="rect">
            <a:avLst/>
          </a:prstGeom>
          <a:solidFill>
            <a:srgbClr val="FFFFFF"/>
          </a:solidFill>
          <a:ln w="19050">
            <a:solidFill>
              <a:srgbClr val="EF6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321040" y="1097280"/>
            <a:ext cx="3840480" cy="502920"/>
          </a:xfrm>
          <a:prstGeom prst="rect">
            <a:avLst/>
          </a:prstGeom>
          <a:solidFill>
            <a:srgbClr val="EF6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12480" y="1115568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3. USE CASE NOVELTY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03920" y="1691640"/>
            <a:ext cx="34747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33333"/>
                </a:solidFill>
                <a:latin typeface="Calibri"/>
              </a:rPr>
              <a:t>• Mimed speech as intermediate transfer step (overt→mimed→imagined)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03920" y="2697480"/>
            <a:ext cx="34747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33333"/>
                </a:solidFill>
                <a:latin typeface="Calibri"/>
              </a:rPr>
              <a:t>• Maghsoudi (2026): mimed &amp; imagined representations cluster together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503920" y="3703320"/>
            <a:ext cx="34747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33333"/>
                </a:solidFill>
                <a:latin typeface="Calibri"/>
              </a:rPr>
              <a:t>• Clinical: ALS voice preservation, post-stroke aphasia, CP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03920" y="4709160"/>
            <a:ext cx="34747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33333"/>
                </a:solidFill>
                <a:latin typeface="Calibri"/>
              </a:rPr>
              <a:t>• Non-clinical: emergency, military, crowded environments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82880" y="6492240"/>
            <a:ext cx="11795760" cy="27432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274320" y="6510528"/>
            <a:ext cx="116128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C107"/>
                </a:solidFill>
                <a:latin typeface="Calibri"/>
              </a:rPr>
              <a:t>Even if methodology doesn't work perfectly — data novelty + experimental design give us a publishable contribution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82880"/>
            <a:ext cx="116128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Calibri"/>
              </a:rPr>
              <a:t>Why DIP-VAE + GRL? Methods Comparison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" y="1097280"/>
            <a:ext cx="1920240" cy="45720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1115568"/>
            <a:ext cx="18288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Method</a:t>
            </a:r>
          </a:p>
        </p:txBody>
      </p:sp>
      <p:sp>
        <p:nvSpPr>
          <p:cNvPr id="6" name="Rectangle 5"/>
          <p:cNvSpPr/>
          <p:nvPr/>
        </p:nvSpPr>
        <p:spPr>
          <a:xfrm>
            <a:off x="2103120" y="1097280"/>
            <a:ext cx="4206240" cy="45720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148840" y="1115568"/>
            <a:ext cx="41148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Mechanism</a:t>
            </a:r>
          </a:p>
        </p:txBody>
      </p:sp>
      <p:sp>
        <p:nvSpPr>
          <p:cNvPr id="8" name="Rectangle 7"/>
          <p:cNvSpPr/>
          <p:nvPr/>
        </p:nvSpPr>
        <p:spPr>
          <a:xfrm>
            <a:off x="6309360" y="1097280"/>
            <a:ext cx="3200400" cy="45720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355080" y="1115568"/>
            <a:ext cx="310896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EEG Suitability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9509760" y="1097280"/>
            <a:ext cx="1554480" cy="45720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555480" y="1115568"/>
            <a:ext cx="1463039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Verdict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2880" y="1554480"/>
            <a:ext cx="192024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28600" y="1572768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333333"/>
                </a:solidFill>
                <a:latin typeface="Calibri"/>
              </a:rPr>
              <a:t>Beta-VAE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03120" y="1554480"/>
            <a:ext cx="420624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48840" y="1572768"/>
            <a:ext cx="4114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33333"/>
                </a:solidFill>
                <a:latin typeface="Calibri"/>
              </a:rPr>
              <a:t>KL weight beta &gt; 1 enforces factorized latents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309360" y="1554480"/>
            <a:ext cx="320040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355080" y="1572768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33333"/>
                </a:solidFill>
                <a:latin typeface="Calibri"/>
              </a:rPr>
              <a:t>Proven baseline but requires beta tuning; may sacrifice reconstruction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509760" y="1554480"/>
            <a:ext cx="155448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555480" y="1572768"/>
            <a:ext cx="1463039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0072D0"/>
                </a:solidFill>
                <a:latin typeface="Calibri"/>
              </a:rPr>
              <a:t>Baseline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82880" y="2176272"/>
            <a:ext cx="1920240" cy="594360"/>
          </a:xfrm>
          <a:prstGeom prst="rect">
            <a:avLst/>
          </a:prstGeom>
          <a:solidFill>
            <a:srgbClr val="E8F5E9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" y="2194560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333333"/>
                </a:solidFill>
                <a:latin typeface="Calibri"/>
              </a:rPr>
              <a:t>DIP-VAE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03120" y="2176272"/>
            <a:ext cx="420624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148840" y="2194560"/>
            <a:ext cx="4114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33333"/>
                </a:solidFill>
                <a:latin typeface="Calibri"/>
              </a:rPr>
              <a:t>Penalizes latent correlations; encourages diagonal prior covariance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309360" y="2176272"/>
            <a:ext cx="320040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355080" y="21945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33333"/>
                </a:solidFill>
                <a:latin typeface="Calibri"/>
              </a:rPr>
              <a:t>Simple, theory-grounded, no extra discriminator; proven on EEG (Bollens 2022)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509760" y="2176272"/>
            <a:ext cx="155448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555480" y="2194560"/>
            <a:ext cx="1463039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2E7D32"/>
                </a:solidFill>
                <a:latin typeface="Calibri"/>
              </a:rPr>
              <a:t>PRIMARY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82880" y="2798064"/>
            <a:ext cx="192024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28600" y="2816352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333333"/>
                </a:solidFill>
                <a:latin typeface="Calibri"/>
              </a:rPr>
              <a:t>FactorVAE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03120" y="2798064"/>
            <a:ext cx="420624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2148840" y="2816352"/>
            <a:ext cx="4114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33333"/>
                </a:solidFill>
                <a:latin typeface="Calibri"/>
              </a:rPr>
              <a:t>Total correlation penalty via density ratio trick + discriminator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309360" y="2798064"/>
            <a:ext cx="320040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355080" y="2816352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33333"/>
                </a:solidFill>
                <a:latin typeface="Calibri"/>
              </a:rPr>
              <a:t>Theoretically rigorous for total correlation; needs extra discriminator</a:t>
            </a:r>
          </a:p>
        </p:txBody>
      </p:sp>
      <p:sp>
        <p:nvSpPr>
          <p:cNvPr id="34" name="Rectangle 33"/>
          <p:cNvSpPr/>
          <p:nvPr/>
        </p:nvSpPr>
        <p:spPr>
          <a:xfrm>
            <a:off x="9509760" y="2798064"/>
            <a:ext cx="155448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9555480" y="2816352"/>
            <a:ext cx="1463039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EF6C00"/>
                </a:solidFill>
                <a:latin typeface="Calibri"/>
              </a:rPr>
              <a:t>If beta fails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82880" y="3419856"/>
            <a:ext cx="192024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228600" y="3438144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333333"/>
                </a:solidFill>
                <a:latin typeface="Calibri"/>
              </a:rPr>
              <a:t>Contrastive VAE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103120" y="3419856"/>
            <a:ext cx="420624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2148840" y="3438144"/>
            <a:ext cx="4114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33333"/>
                </a:solidFill>
                <a:latin typeface="Calibri"/>
              </a:rPr>
              <a:t>Contrastive loss pulls same-factor pairs across subjects together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309360" y="3419856"/>
            <a:ext cx="320040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355080" y="3438144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33333"/>
                </a:solidFill>
                <a:latin typeface="Calibri"/>
              </a:rPr>
              <a:t>Handles noisy labels; best for limited data; proven in EEG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509760" y="3419856"/>
            <a:ext cx="155448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9555480" y="3438144"/>
            <a:ext cx="1463039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EF6C00"/>
                </a:solidFill>
                <a:latin typeface="Calibri"/>
              </a:rPr>
              <a:t>SECONDARY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82880" y="4041648"/>
            <a:ext cx="192024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228600" y="4059935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333333"/>
                </a:solidFill>
                <a:latin typeface="Calibri"/>
              </a:rPr>
              <a:t>AAE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103120" y="4041648"/>
            <a:ext cx="420624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2148840" y="4059935"/>
            <a:ext cx="4114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33333"/>
                </a:solidFill>
                <a:latin typeface="Calibri"/>
              </a:rPr>
              <a:t>Adversarial prior matching in latent space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309360" y="4041648"/>
            <a:ext cx="320040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355080" y="4059935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33333"/>
                </a:solidFill>
                <a:latin typeface="Calibri"/>
              </a:rPr>
              <a:t>Robust to noise; mode coverage; GAN training adds complexity</a:t>
            </a:r>
          </a:p>
        </p:txBody>
      </p:sp>
      <p:sp>
        <p:nvSpPr>
          <p:cNvPr id="50" name="Rectangle 49"/>
          <p:cNvSpPr/>
          <p:nvPr/>
        </p:nvSpPr>
        <p:spPr>
          <a:xfrm>
            <a:off x="9509760" y="4041648"/>
            <a:ext cx="155448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9555480" y="4059935"/>
            <a:ext cx="1463039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0072D0"/>
                </a:solidFill>
                <a:latin typeface="Calibri"/>
              </a:rPr>
              <a:t>Consider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82880" y="4663440"/>
            <a:ext cx="192024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228600" y="4681727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333333"/>
                </a:solidFill>
                <a:latin typeface="Calibri"/>
              </a:rPr>
              <a:t>InfoGAN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103120" y="4663440"/>
            <a:ext cx="420624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2148840" y="4681727"/>
            <a:ext cx="4114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33333"/>
                </a:solidFill>
                <a:latin typeface="Calibri"/>
              </a:rPr>
              <a:t>Mutual info maximization for discrete codes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309360" y="4663440"/>
            <a:ext cx="3200400" cy="594360"/>
          </a:xfrm>
          <a:prstGeom prst="rect">
            <a:avLst/>
          </a:prstGeom>
          <a:solidFill>
            <a:srgbClr val="FFFFFF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355080" y="4681727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33333"/>
                </a:solidFill>
                <a:latin typeface="Calibri"/>
              </a:rPr>
              <a:t>No encoder for inference; discrete codes don't map to EEG factors</a:t>
            </a:r>
          </a:p>
        </p:txBody>
      </p:sp>
      <p:sp>
        <p:nvSpPr>
          <p:cNvPr id="58" name="Rectangle 57"/>
          <p:cNvSpPr/>
          <p:nvPr/>
        </p:nvSpPr>
        <p:spPr>
          <a:xfrm>
            <a:off x="9509760" y="4663440"/>
            <a:ext cx="1554480" cy="594360"/>
          </a:xfrm>
          <a:prstGeom prst="rect">
            <a:avLst/>
          </a:prstGeom>
          <a:solidFill>
            <a:srgbClr val="FFEBEE"/>
          </a:solidFill>
          <a:ln w="190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9555480" y="4681727"/>
            <a:ext cx="1463039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C62828"/>
                </a:solidFill>
                <a:latin typeface="Calibri"/>
              </a:rPr>
              <a:t>Not suitable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74320" y="6126480"/>
            <a:ext cx="11612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757575"/>
                </a:solidFill>
                <a:latin typeface="Calibri"/>
              </a:rPr>
              <a:t>Key refs: Bollens et al. 2022 (arXiv:2207.00323) — VAE for subject-invariant speech-EEG | Ozdenizci et al. 2018 (arXiv:1812.06857) — Adversarial VAE for BCI transfer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82880"/>
            <a:ext cx="116128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Calibri"/>
              </a:rPr>
              <a:t>Experimental Design: 3 Paradigms, Transfer Chain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1143000"/>
            <a:ext cx="3657600" cy="1325880"/>
          </a:xfrm>
          <a:prstGeom prst="rect">
            <a:avLst/>
          </a:prstGeom>
          <a:solidFill>
            <a:srgbClr val="0072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65760" y="1188720"/>
            <a:ext cx="347472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OVERT SPEECH
Subject speaks aloud
Highest SNR
Source domain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31920" y="155448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333333"/>
                </a:solidFill>
                <a:latin typeface="Calibri"/>
              </a:rPr>
              <a:t>&gt;&gt;&gt;</a:t>
            </a:r>
          </a:p>
        </p:txBody>
      </p:sp>
      <p:sp>
        <p:nvSpPr>
          <p:cNvPr id="7" name="Rectangle 6"/>
          <p:cNvSpPr/>
          <p:nvPr/>
        </p:nvSpPr>
        <p:spPr>
          <a:xfrm>
            <a:off x="4297680" y="1143000"/>
            <a:ext cx="3657600" cy="1325880"/>
          </a:xfrm>
          <a:prstGeom prst="rect">
            <a:avLst/>
          </a:prstGeom>
          <a:solidFill>
            <a:srgbClr val="EF6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389120" y="1188720"/>
            <a:ext cx="347472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MIMED SPEECH
Mouths words, no sound
Medium SNR
Novel intermediate step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55279" y="155448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333333"/>
                </a:solidFill>
                <a:latin typeface="Calibri"/>
              </a:rPr>
              <a:t>&gt;&gt;&gt;</a:t>
            </a:r>
          </a:p>
        </p:txBody>
      </p:sp>
      <p:sp>
        <p:nvSpPr>
          <p:cNvPr id="10" name="Rectangle 9"/>
          <p:cNvSpPr/>
          <p:nvPr/>
        </p:nvSpPr>
        <p:spPr>
          <a:xfrm>
            <a:off x="8321040" y="1143000"/>
            <a:ext cx="3657600" cy="132588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412480" y="1188720"/>
            <a:ext cx="347472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IMAGINED SPEECH
Imagines silently
Lowest SNR
Target domain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" y="2560320"/>
            <a:ext cx="11612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33333"/>
                </a:solidFill>
                <a:latin typeface="Calibri"/>
              </a:rPr>
              <a:t>Classes: YES / NO / REST  —  yes/no: distinct phoneme sequences, high community benchmark; rest: neutral baseline resets cognitive state between trials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3017520"/>
            <a:ext cx="11612880" cy="3383280"/>
          </a:xfrm>
          <a:prstGeom prst="rect">
            <a:avLst/>
          </a:prstGeom>
          <a:solidFill>
            <a:srgbClr val="E3F2FD"/>
          </a:solidFill>
          <a:ln w="19050">
            <a:solidFill>
              <a:srgbClr val="0072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" y="3108960"/>
            <a:ext cx="3657600" cy="438912"/>
          </a:xfrm>
          <a:prstGeom prst="rect">
            <a:avLst/>
          </a:prstGeom>
          <a:solidFill>
            <a:srgbClr val="0072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3127248"/>
            <a:ext cx="3474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Phase 1: Pre-training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611880"/>
            <a:ext cx="33832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33333"/>
                </a:solidFill>
                <a:latin typeface="Calibri"/>
              </a:rPr>
              <a:t>• Auditory EEG Challenge (public)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4434840"/>
            <a:ext cx="33832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33333"/>
                </a:solidFill>
                <a:latin typeface="Calibri"/>
              </a:rPr>
              <a:t>• Train EEGNet on overt speech yes/no/rest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" y="5257800"/>
            <a:ext cx="33832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33333"/>
                </a:solidFill>
                <a:latin typeface="Calibri"/>
              </a:rPr>
              <a:t>• Establish upper-bound accuracy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434840" y="3108960"/>
            <a:ext cx="3657600" cy="438912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26279" y="3127248"/>
            <a:ext cx="3474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Phase 2: Internal Fine-tuning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0" y="3611880"/>
            <a:ext cx="33832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33333"/>
                </a:solidFill>
                <a:latin typeface="Calibri"/>
              </a:rPr>
              <a:t>• Fine-tune on FYP overt data (20+ subjects)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0" y="4434840"/>
            <a:ext cx="33832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33333"/>
                </a:solidFill>
                <a:latin typeface="Calibri"/>
              </a:rPr>
              <a:t>• Evaluate on FYP mimed speech (NEW intermediate)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0" y="5257800"/>
            <a:ext cx="33832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33333"/>
                </a:solidFill>
                <a:latin typeface="Calibri"/>
              </a:rPr>
              <a:t>• Evaluate on FYP imagined speech (primary target)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412480" y="3108960"/>
            <a:ext cx="3657600" cy="438912"/>
          </a:xfrm>
          <a:prstGeom prst="rect">
            <a:avLst/>
          </a:prstGeom>
          <a:solidFill>
            <a:srgbClr val="EF6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503919" y="3127248"/>
            <a:ext cx="3474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Phase 3: Cross-Subject Generalization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549640" y="3611880"/>
            <a:ext cx="33832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33333"/>
                </a:solidFill>
                <a:latin typeface="Calibri"/>
              </a:rPr>
              <a:t>• Leave-One-Subject-Out (LOSO) validation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549640" y="4434840"/>
            <a:ext cx="33832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33333"/>
                </a:solidFill>
                <a:latin typeface="Calibri"/>
              </a:rPr>
              <a:t>• Per-subject accuracy + mean +/- std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49640" y="5257800"/>
            <a:ext cx="33832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33333"/>
                </a:solidFill>
                <a:latin typeface="Calibri"/>
              </a:rPr>
              <a:t>• Compare disentangled vs non-disentangled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4320" y="6492240"/>
            <a:ext cx="11612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237E"/>
                </a:solidFill>
                <a:latin typeface="Calibri"/>
              </a:rPr>
              <a:t>Trial structure: 3 sessions x 50 trials per condition = ~450 trials/subject. Semi-randomized with 2-4s ISI. Min. 20 subjects.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82880"/>
            <a:ext cx="116128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Calibri"/>
              </a:rPr>
              <a:t>Evaluation Strategy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1188720"/>
            <a:ext cx="137160" cy="822960"/>
          </a:xfrm>
          <a:prstGeom prst="rect">
            <a:avLst/>
          </a:prstGeom>
          <a:solidFill>
            <a:srgbClr val="0072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188720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0072D0"/>
                </a:solidFill>
                <a:latin typeface="Calibri"/>
              </a:rPr>
              <a:t>Classification Accuracy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1554480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57575"/>
                </a:solidFill>
                <a:latin typeface="Calibri"/>
              </a:rPr>
              <a:t>Metric: Top-1 accuracy, F1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89120" y="1371600"/>
            <a:ext cx="7498079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Does the content stream decode yes/no/rest?</a:t>
            </a:r>
          </a:p>
        </p:txBody>
      </p:sp>
      <p:sp>
        <p:nvSpPr>
          <p:cNvPr id="8" name="Rectangle 7"/>
          <p:cNvSpPr/>
          <p:nvPr/>
        </p:nvSpPr>
        <p:spPr>
          <a:xfrm>
            <a:off x="274320" y="2103120"/>
            <a:ext cx="137160" cy="82296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" y="2103120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2E7D32"/>
                </a:solidFill>
                <a:latin typeface="Calibri"/>
              </a:rPr>
              <a:t>Subject Invariance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468879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57575"/>
                </a:solidFill>
                <a:latin typeface="Calibri"/>
              </a:rPr>
              <a:t>Metric: LOSO accuracy vs within-subject gap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89120" y="2286000"/>
            <a:ext cx="7498079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Does the model generalize across subjects?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4320" y="3017520"/>
            <a:ext cx="137160" cy="822960"/>
          </a:xfrm>
          <a:prstGeom prst="rect">
            <a:avLst/>
          </a:prstGeom>
          <a:solidFill>
            <a:srgbClr val="EF6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920" y="3017520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EF6C00"/>
                </a:solidFill>
                <a:latin typeface="Calibri"/>
              </a:rPr>
              <a:t>Factor Separability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3383279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57575"/>
                </a:solidFill>
                <a:latin typeface="Calibri"/>
              </a:rPr>
              <a:t>Metric: MIG, DCI, SAP scores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89120" y="3200400"/>
            <a:ext cx="7498079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Are latent dimensions actually factorized?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74320" y="3931920"/>
            <a:ext cx="137160" cy="82296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02920" y="3931920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A237E"/>
                </a:solidFill>
                <a:latin typeface="Calibri"/>
              </a:rPr>
              <a:t>Reconstruction Quality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4297680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57575"/>
                </a:solidFill>
                <a:latin typeface="Calibri"/>
              </a:rPr>
              <a:t>Metric: SNR of reconstructed EEG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89120" y="4114800"/>
            <a:ext cx="7498079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Does content stream preserve speech-relevant info?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74320" y="4846320"/>
            <a:ext cx="137160" cy="82296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2920" y="4846320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C62828"/>
                </a:solidFill>
                <a:latin typeface="Calibri"/>
              </a:rPr>
              <a:t>Transfer Effectiveness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" y="5212080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57575"/>
                </a:solidFill>
                <a:latin typeface="Calibri"/>
              </a:rPr>
              <a:t>Metric: Overt to Imagined accuracy delta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389120" y="5029200"/>
            <a:ext cx="7498079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Does disentanglement help cross-paradigm transfer?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4320" y="5760720"/>
            <a:ext cx="137160" cy="822960"/>
          </a:xfrm>
          <a:prstGeom prst="rect">
            <a:avLst/>
          </a:prstGeom>
          <a:solidFill>
            <a:srgbClr val="6A1B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02920" y="5760720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6A1B9A"/>
                </a:solidFill>
                <a:latin typeface="Calibri"/>
              </a:rPr>
              <a:t>Data Efficiency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2920" y="6126480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57575"/>
                </a:solidFill>
                <a:latin typeface="Calibri"/>
              </a:rPr>
              <a:t>Metric: Accuracy vs # of training subjects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89120" y="5943600"/>
            <a:ext cx="7498079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How few subjects needed to reach threshold?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4320" y="6400800"/>
            <a:ext cx="11612880" cy="36576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57200" y="6419088"/>
            <a:ext cx="112471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237E"/>
                </a:solidFill>
                <a:latin typeface="Calibri"/>
              </a:rPr>
              <a:t>Compute: Single RTX 3090/4090 sufficient (~4-6h training per full experiment). EEGNet backbone is lightweight.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82880"/>
            <a:ext cx="116128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Calibri"/>
              </a:rPr>
              <a:t>Preliminary Semester Timeline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" y="1143000"/>
            <a:ext cx="2286000" cy="5212080"/>
          </a:xfrm>
          <a:prstGeom prst="rect">
            <a:avLst/>
          </a:prstGeom>
          <a:solidFill>
            <a:srgbClr val="0072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1188720"/>
            <a:ext cx="21031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Week 1-2
Apr 14-28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" y="192024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Lit review + dataset access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269748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Exp design finalization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040" y="347472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Method selection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6035040"/>
            <a:ext cx="2103120" cy="292608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74320" y="6053328"/>
            <a:ext cx="21031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>
                <a:solidFill>
                  <a:srgbClr val="333333"/>
                </a:solidFill>
                <a:latin typeface="Calibri"/>
              </a:rPr>
              <a:t>IN PROGRESS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68880" y="3520440"/>
            <a:ext cx="137160" cy="73152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560320" y="1143000"/>
            <a:ext cx="2286000" cy="521208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651760" y="1188720"/>
            <a:ext cx="21031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Week 3-4
Apr 28-May 12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97480" y="192024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Data preprocessing pipeline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97480" y="269748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Baseline EEGNet training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97480" y="347472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FYP data integration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51760" y="6035040"/>
            <a:ext cx="2103120" cy="292608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651760" y="6053328"/>
            <a:ext cx="21031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>
                <a:solidFill>
                  <a:srgbClr val="333333"/>
                </a:solidFill>
                <a:latin typeface="Calibri"/>
              </a:rPr>
              <a:t>May 12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46320" y="3520440"/>
            <a:ext cx="137160" cy="73152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937760" y="1143000"/>
            <a:ext cx="2286000" cy="5212080"/>
          </a:xfrm>
          <a:prstGeom prst="rect">
            <a:avLst/>
          </a:prstGeom>
          <a:solidFill>
            <a:srgbClr val="EF6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29200" y="1188720"/>
            <a:ext cx="21031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Week 5-8
May 12-Jun 9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74920" y="192024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DIP-VAE + GRL implementation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74920" y="269748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Ablation: VAE variants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74920" y="347472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LOSO cross-validation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029200" y="6035040"/>
            <a:ext cx="2103120" cy="292608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029200" y="6053328"/>
            <a:ext cx="21031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>
                <a:solidFill>
                  <a:srgbClr val="333333"/>
                </a:solidFill>
                <a:latin typeface="Calibri"/>
              </a:rPr>
              <a:t>Jun 9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223760" y="3520440"/>
            <a:ext cx="137160" cy="73152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7315200" y="1143000"/>
            <a:ext cx="2286000" cy="521208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406640" y="1188720"/>
            <a:ext cx="21031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Week 9-12
Jun 9-Jul 7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452360" y="192024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Cross-paradigm transfer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452360" y="269748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evert to mimed to imagined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452360" y="347472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Disentanglement metrics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406640" y="6035040"/>
            <a:ext cx="2103120" cy="292608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7406640" y="6053328"/>
            <a:ext cx="21031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>
                <a:solidFill>
                  <a:srgbClr val="333333"/>
                </a:solidFill>
                <a:latin typeface="Calibri"/>
              </a:rPr>
              <a:t>Jul 7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601200" y="3520440"/>
            <a:ext cx="137160" cy="73152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9692640" y="1143000"/>
            <a:ext cx="2286000" cy="5212080"/>
          </a:xfrm>
          <a:prstGeom prst="rect">
            <a:avLst/>
          </a:prstGeom>
          <a:solidFill>
            <a:srgbClr val="6A1B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9784080" y="1188720"/>
            <a:ext cx="21031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Week 13-15
Jul 7-28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829800" y="192024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Results + visualization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829800" y="269748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Write paper / report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29800" y="347472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Final presentation prep</a:t>
            </a:r>
          </a:p>
        </p:txBody>
      </p:sp>
      <p:sp>
        <p:nvSpPr>
          <p:cNvPr id="41" name="Rectangle 40"/>
          <p:cNvSpPr/>
          <p:nvPr/>
        </p:nvSpPr>
        <p:spPr>
          <a:xfrm>
            <a:off x="9784080" y="6035040"/>
            <a:ext cx="2103120" cy="292608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9784080" y="6053328"/>
            <a:ext cx="21031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>
                <a:solidFill>
                  <a:srgbClr val="333333"/>
                </a:solidFill>
                <a:latin typeface="Calibri"/>
              </a:rPr>
              <a:t>Jul 28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37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00400"/>
            <a:ext cx="12188952" cy="73152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11247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>
                <a:solidFill>
                  <a:srgbClr val="FFFFFF"/>
                </a:solidFill>
                <a:latin typeface="Calibri"/>
              </a:rP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356616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E3F2FD"/>
                </a:solidFill>
                <a:latin typeface="Calibri"/>
              </a:rPr>
              <a:t>1. Can we access the FYP dataset this week?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402336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E3F2FD"/>
                </a:solidFill>
                <a:latin typeface="Calibri"/>
              </a:rPr>
              <a:t>2. Should we narrow to Idea 1 alone, or present Idea 1 + 3 as a hybrid?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448056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E3F2FD"/>
                </a:solidFill>
                <a:latin typeface="Calibri"/>
              </a:rPr>
              <a:t>3. What is the expected scope: semester project vs. publication target?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93776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E3F2FD"/>
                </a:solidFill>
                <a:latin typeface="Calibri"/>
              </a:rPr>
              <a:t>4. Are NTU GPU cluster resources available for training?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539496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E3F2FD"/>
                </a:solidFill>
                <a:latin typeface="Calibri"/>
              </a:rPr>
              <a:t>5. Does Sandra require a specific structure for the proposal document?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400800"/>
            <a:ext cx="11247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C107"/>
                </a:solidFill>
                <a:latin typeface="Calibri"/>
              </a:rPr>
              <a:t>Next Meeting: April 22, 2026  |  7:00 PM  |  Zoom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