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560320"/>
            <a:ext cx="12188952" cy="54864"/>
          </a:xfrm>
          <a:prstGeom prst="rect">
            <a:avLst/>
          </a:prstGeom>
          <a:solidFill>
            <a:srgbClr val="2B7C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9728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>
                <a:solidFill>
                  <a:srgbClr val="FFFFFF"/>
                </a:solidFill>
                <a:latin typeface="Calibri"/>
              </a:rPr>
              <a:t>Decoding Imagined Speech from Brain Signals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9659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BBBBBB"/>
                </a:solidFill>
                <a:latin typeface="Calibri"/>
              </a:rPr>
              <a:t>Building a practical silent communication system for people who cannot speak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2B7CBE"/>
                </a:solidFill>
                <a:latin typeface="Calibri"/>
              </a:rPr>
              <a:t>LM07 Project Update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84048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CCCCCC"/>
                </a:solidFill>
                <a:latin typeface="Calibri"/>
              </a:rPr>
              <a:t>Team: Darryl  |  Luo Yichi  |  Adeline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29768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999999"/>
                </a:solidFill>
                <a:latin typeface="Calibri"/>
              </a:rPr>
              <a:t>Supervisors: Sandra  |  A/P Aw Paung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475488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777777"/>
                </a:solidFill>
                <a:latin typeface="Calibri"/>
              </a:rPr>
              <a:t>April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Calibri"/>
              </a:rPr>
              <a:t>The Problem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097280"/>
            <a:ext cx="109728" cy="1645920"/>
          </a:xfrm>
          <a:prstGeom prst="rect">
            <a:avLst/>
          </a:prstGeom>
          <a:solidFill>
            <a:srgbClr val="2B7C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1097280"/>
            <a:ext cx="11155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2B7CBE"/>
                </a:solidFill>
                <a:latin typeface="Calibri"/>
              </a:rPr>
              <a:t>People who cannot speak need silent communication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1554480"/>
            <a:ext cx="111556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44444"/>
                </a:solidFill>
                <a:latin typeface="Calibri"/>
              </a:rPr>
              <a:t>ALS, stroke, and other conditions leave patients locked in — unable to speak or move. A brain-computer interface could give them a voice.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3017520"/>
            <a:ext cx="109728" cy="1645920"/>
          </a:xfrm>
          <a:prstGeom prst="rect">
            <a:avLst/>
          </a:prstGeom>
          <a:solidFill>
            <a:srgbClr val="3A9B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3017520"/>
            <a:ext cx="11155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3A9B5C"/>
                </a:solidFill>
                <a:latin typeface="Calibri"/>
              </a:rPr>
              <a:t>Current systems are too slow for real use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3474720"/>
            <a:ext cx="111556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44444"/>
                </a:solidFill>
                <a:latin typeface="Calibri"/>
              </a:rPr>
              <a:t>Training a decoder for a new patient takes hours or days. Acute clinical settings and emergency situations cannot wait.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4937760"/>
            <a:ext cx="109728" cy="1645920"/>
          </a:xfrm>
          <a:prstGeom prst="rect">
            <a:avLst/>
          </a:prstGeom>
          <a:solidFill>
            <a:srgbClr val="E58C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" y="4937760"/>
            <a:ext cx="11155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E58C2A"/>
                </a:solidFill>
                <a:latin typeface="Calibri"/>
              </a:rPr>
              <a:t>Brain signals are messy and personal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5394960"/>
            <a:ext cx="111556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44444"/>
                </a:solidFill>
                <a:latin typeface="Calibri"/>
              </a:rPr>
              <a:t>Every person's brain is different. A model trained on one patient fails completely on another — no reuse across patients.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6263640"/>
            <a:ext cx="11430000" cy="457200"/>
          </a:xfrm>
          <a:prstGeom prst="rect">
            <a:avLst/>
          </a:prstGeom>
          <a:solidFill>
            <a:srgbClr val="EEF4FB"/>
          </a:solidFill>
          <a:ln w="19050">
            <a:solidFill>
              <a:srgbClr val="2B7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6291072"/>
            <a:ext cx="11064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2B7CBE"/>
                </a:solidFill>
                <a:latin typeface="Calibri"/>
              </a:rPr>
              <a:t>We need: a system that adapts quickly to new patients and produces natural phrase-level output.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Calibri"/>
              </a:rPr>
              <a:t>Our Approach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00584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444444"/>
                </a:solidFill>
                <a:latin typeface="Calibri"/>
              </a:rPr>
              <a:t>We combine three established techniques into one integrated system: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600" y="1051560"/>
            <a:ext cx="5943600" cy="5394960"/>
          </a:xfrm>
          <a:prstGeom prst="rect">
            <a:avLst/>
          </a:prstGeom>
          <a:solidFill>
            <a:srgbClr val="EEF4FB"/>
          </a:solidFill>
          <a:ln w="19050">
            <a:solidFill>
              <a:srgbClr val="2B7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126480" y="1143000"/>
            <a:ext cx="5577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1A1A1A"/>
                </a:solidFill>
                <a:latin typeface="Calibri"/>
              </a:rPr>
              <a:t>System Overview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691640"/>
            <a:ext cx="2560320" cy="822960"/>
          </a:xfrm>
          <a:prstGeom prst="rect">
            <a:avLst/>
          </a:prstGeom>
          <a:solidFill>
            <a:srgbClr val="2B7C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1783080"/>
            <a:ext cx="25603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EEG Input
(speaking / mouthing / imagining)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06640" y="2468880"/>
            <a:ext cx="365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A1A1A"/>
                </a:solidFill>
                <a:latin typeface="Calibri"/>
              </a:rPr>
              <a:t>v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2788920"/>
            <a:ext cx="2560320" cy="822960"/>
          </a:xfrm>
          <a:prstGeom prst="rect">
            <a:avLst/>
          </a:prstGeom>
          <a:solidFill>
            <a:srgbClr val="3A9B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0" y="2880360"/>
            <a:ext cx="25603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Signal Separation
(extract clean speech content)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06640" y="3566160"/>
            <a:ext cx="365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A1A1A"/>
                </a:solidFill>
                <a:latin typeface="Calibri"/>
              </a:rPr>
              <a:t>v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0" y="3886200"/>
            <a:ext cx="2560320" cy="822960"/>
          </a:xfrm>
          <a:prstGeom prst="rect">
            <a:avLst/>
          </a:prstGeom>
          <a:solidFill>
            <a:srgbClr val="E58C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3977639"/>
            <a:ext cx="25603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Cross-Mode Transfer
(learn from easy, decode hard)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06640" y="4663440"/>
            <a:ext cx="365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1A1A1A"/>
                </a:solidFill>
                <a:latin typeface="Calibri"/>
              </a:rPr>
              <a:t>v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0" y="4983480"/>
            <a:ext cx="2560320" cy="822960"/>
          </a:xfrm>
          <a:prstGeom prst="rect">
            <a:avLst/>
          </a:prstGeom>
          <a:solidFill>
            <a:srgbClr val="2B7C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5074920"/>
            <a:ext cx="25603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Phrase Decoder
(output full sentences)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1097280"/>
            <a:ext cx="5120640" cy="1691640"/>
          </a:xfrm>
          <a:prstGeom prst="rect">
            <a:avLst/>
          </a:prstGeom>
          <a:solidFill>
            <a:srgbClr val="FFFFFF"/>
          </a:solidFill>
          <a:ln w="19050">
            <a:solidFill>
              <a:srgbClr val="2B7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365760" y="1097280"/>
            <a:ext cx="457200" cy="1691640"/>
          </a:xfrm>
          <a:prstGeom prst="rect">
            <a:avLst/>
          </a:prstGeom>
          <a:solidFill>
            <a:srgbClr val="2B7C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65760" y="1097280"/>
            <a:ext cx="45720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1170432"/>
            <a:ext cx="44805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2B7CBE"/>
                </a:solidFill>
                <a:latin typeface="Calibri"/>
              </a:rPr>
              <a:t>Signal Separation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1600200"/>
            <a:ext cx="448056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444444"/>
                </a:solidFill>
                <a:latin typeface="Calibri"/>
              </a:rPr>
              <a:t>Split the brain signal into: what was said, how it was said, and who said it. We keep only what was said — this part should work across different people.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5760" y="2971800"/>
            <a:ext cx="5120640" cy="1691640"/>
          </a:xfrm>
          <a:prstGeom prst="rect">
            <a:avLst/>
          </a:prstGeom>
          <a:solidFill>
            <a:srgbClr val="FFFFFF"/>
          </a:solidFill>
          <a:ln w="19050">
            <a:solidFill>
              <a:srgbClr val="3A9B5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365760" y="2971800"/>
            <a:ext cx="457200" cy="1691640"/>
          </a:xfrm>
          <a:prstGeom prst="rect">
            <a:avLst/>
          </a:prstGeom>
          <a:solidFill>
            <a:srgbClr val="3A9B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65760" y="2971800"/>
            <a:ext cx="45720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4400" y="3044952"/>
            <a:ext cx="44805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3A9B5C"/>
                </a:solidFill>
                <a:latin typeface="Calibri"/>
              </a:rPr>
              <a:t>Cross-Mode Transfer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400" y="3474720"/>
            <a:ext cx="448056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444444"/>
                </a:solidFill>
                <a:latin typeface="Calibri"/>
              </a:rPr>
              <a:t>Train on high-quality brain signals from speaking aloud, then adapt to mouthing, then to imagining. Each step needs less data than training from scratch.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65760" y="4846320"/>
            <a:ext cx="5120640" cy="1691640"/>
          </a:xfrm>
          <a:prstGeom prst="rect">
            <a:avLst/>
          </a:prstGeom>
          <a:solidFill>
            <a:srgbClr val="FFFFFF"/>
          </a:solidFill>
          <a:ln w="19050">
            <a:solidFill>
              <a:srgbClr val="E58C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65760" y="4846320"/>
            <a:ext cx="457200" cy="1691640"/>
          </a:xfrm>
          <a:prstGeom prst="rect">
            <a:avLst/>
          </a:prstGeom>
          <a:solidFill>
            <a:srgbClr val="E58C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65760" y="4846320"/>
            <a:ext cx="45720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14400" y="4919472"/>
            <a:ext cx="44805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58C2A"/>
                </a:solidFill>
                <a:latin typeface="Calibri"/>
              </a:rPr>
              <a:t>Phrase Decoding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14400" y="5349240"/>
            <a:ext cx="448056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444444"/>
                </a:solidFill>
                <a:latin typeface="Calibri"/>
              </a:rPr>
              <a:t>Decode full phrases, not single words. Model how sounds flow into each other naturally — the way speech actually works.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Calibri"/>
              </a:rPr>
              <a:t>Why Mouthing Is the Key Step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00584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1A1A1A"/>
                </a:solidFill>
                <a:latin typeface="Calibri"/>
              </a:rPr>
              <a:t>New research finding (Maghsoudi et al., 2026):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508760"/>
            <a:ext cx="11430000" cy="1280160"/>
          </a:xfrm>
          <a:prstGeom prst="rect">
            <a:avLst/>
          </a:prstGeom>
          <a:solidFill>
            <a:srgbClr val="EEF4FB"/>
          </a:solidFill>
          <a:ln w="19050">
            <a:solidFill>
              <a:srgbClr val="2B7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600200"/>
            <a:ext cx="11064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2B7CBE"/>
                </a:solidFill>
                <a:latin typeface="Calibri"/>
              </a:rPr>
              <a:t>Brain patterns for mouthing and imagining are more similar to each other than either is to speaking aloud.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10312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44444"/>
                </a:solidFill>
                <a:latin typeface="Calibri"/>
              </a:rPr>
              <a:t>This means mouthing is not just an intermediate step — it is neurologically the right bridge between speaking and imagining.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2608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1A1A1A"/>
                </a:solidFill>
                <a:latin typeface="Calibri"/>
              </a:rPr>
              <a:t>What this means for our project: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3474720"/>
            <a:ext cx="3474720" cy="2286000"/>
          </a:xfrm>
          <a:prstGeom prst="rect">
            <a:avLst/>
          </a:prstGeom>
          <a:solidFill>
            <a:srgbClr val="2B7C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3547872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Speak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40233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FFFFFF"/>
                </a:solidFill>
                <a:latin typeface="Calibri"/>
              </a:rPr>
              <a:t>Train on brain signals from speaking aloud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480560"/>
            <a:ext cx="329184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FFFFF"/>
                </a:solidFill>
                <a:latin typeface="Calibri"/>
              </a:rPr>
              <a:t>Highest signal quality — easiest to learn from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438912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A1A1A"/>
                </a:solidFill>
                <a:latin typeface="Calibri"/>
              </a:rPr>
              <a:t>&gt;&gt;&gt;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0" y="3474720"/>
            <a:ext cx="3474720" cy="2286000"/>
          </a:xfrm>
          <a:prstGeom prst="rect">
            <a:avLst/>
          </a:prstGeom>
          <a:solidFill>
            <a:srgbClr val="3A9B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3547872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Mouth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40233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FFFFFF"/>
                </a:solidFill>
                <a:latin typeface="Calibri"/>
              </a:rPr>
              <a:t>Fine-tune on mouthing signals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4480560"/>
            <a:ext cx="329184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FFFFF"/>
                </a:solidFill>
                <a:latin typeface="Calibri"/>
              </a:rPr>
              <a:t>Closest to imagining neurologically — most informative transfer step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80960" y="438912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A1A1A"/>
                </a:solidFill>
                <a:latin typeface="Calibri"/>
              </a:rPr>
              <a:t>&gt;&gt;&gt;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046720" y="3474720"/>
            <a:ext cx="3474720" cy="2286000"/>
          </a:xfrm>
          <a:prstGeom prst="rect">
            <a:avLst/>
          </a:prstGeom>
          <a:solidFill>
            <a:srgbClr val="E58C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138160" y="3547872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Imagine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38160" y="40233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FFFFFF"/>
                </a:solidFill>
                <a:latin typeface="Calibri"/>
              </a:rPr>
              <a:t>Adapt to imagining speech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138160" y="4480560"/>
            <a:ext cx="329184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FFFFFF"/>
                </a:solidFill>
                <a:latin typeface="Calibri"/>
              </a:rPr>
              <a:t>What patients actually need — trained with less data using transfer from above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5760" y="594360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44"/>
                </a:solidFill>
                <a:latin typeface="Calibri"/>
              </a:rPr>
              <a:t>Most research only tests speaking vs imagining. Including mouthing as a dedicated step is a novel contribution.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Calibri"/>
              </a:rPr>
              <a:t>Our Data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051560"/>
            <a:ext cx="11430000" cy="1371600"/>
          </a:xfrm>
          <a:prstGeom prst="rect">
            <a:avLst/>
          </a:prstGeom>
          <a:solidFill>
            <a:srgbClr val="EEF4FB"/>
          </a:solidFill>
          <a:ln w="19050">
            <a:solidFill>
              <a:srgbClr val="2B7C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143000"/>
            <a:ext cx="10881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2B7CBE"/>
                </a:solidFill>
                <a:latin typeface="Calibri"/>
              </a:rPr>
              <a:t>Significant advantage: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554480"/>
            <a:ext cx="108813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44444"/>
                </a:solidFill>
                <a:latin typeface="Calibri"/>
              </a:rPr>
              <a:t>Previous FYP students collected brain signals from 20+ people, each doing all three types of speech tasks. This three-way dataset is rare — most published research only has two.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1460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>
                <a:solidFill>
                  <a:srgbClr val="1A1A1A"/>
                </a:solidFill>
                <a:latin typeface="Calibri"/>
              </a:rPr>
              <a:t>Dataset breakdown: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3017520"/>
            <a:ext cx="109728" cy="777240"/>
          </a:xfrm>
          <a:prstGeom prst="rect">
            <a:avLst/>
          </a:prstGeom>
          <a:solidFill>
            <a:srgbClr val="2B7C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" y="30175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2B7CBE"/>
                </a:solidFill>
                <a:latin typeface="Calibri"/>
              </a:rPr>
              <a:t>20+ subjects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3383279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44"/>
                </a:solidFill>
                <a:latin typeface="Calibri"/>
              </a:rPr>
              <a:t>Each person did all three speech tasks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" y="3931920"/>
            <a:ext cx="109728" cy="777240"/>
          </a:xfrm>
          <a:prstGeom prst="rect">
            <a:avLst/>
          </a:prstGeom>
          <a:solidFill>
            <a:srgbClr val="3A9B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94360" y="39319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3A9B5C"/>
                </a:solidFill>
                <a:latin typeface="Calibri"/>
              </a:rPr>
              <a:t>Yes / No / Rest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42976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44"/>
                </a:solidFill>
                <a:latin typeface="Calibri"/>
              </a:rPr>
              <a:t>Each person repeated these words across trials — standard benchmark tasks in EEG speech research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4846320"/>
            <a:ext cx="109728" cy="777240"/>
          </a:xfrm>
          <a:prstGeom prst="rect">
            <a:avLst/>
          </a:prstGeom>
          <a:solidFill>
            <a:srgbClr val="E58C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94360" y="48463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58C2A"/>
                </a:solidFill>
                <a:latin typeface="Calibri"/>
              </a:rPr>
              <a:t>3 speech modes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52120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44"/>
                </a:solidFill>
                <a:latin typeface="Calibri"/>
              </a:rPr>
              <a:t>Speaking aloud, mouthing, and imagining — giving us the full transfer chain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5760720"/>
            <a:ext cx="109728" cy="777240"/>
          </a:xfrm>
          <a:prstGeom prst="rect">
            <a:avLst/>
          </a:prstGeom>
          <a:solidFill>
            <a:srgbClr val="2B7C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94360" y="57607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2B7CBE"/>
                </a:solidFill>
                <a:latin typeface="Calibri"/>
              </a:rPr>
              <a:t>Multiple sessions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61264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44"/>
                </a:solidFill>
                <a:latin typeface="Calibri"/>
              </a:rPr>
              <a:t>Each person repeated the experiment across multiple sessions — more data per person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5760" y="6537960"/>
            <a:ext cx="11430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444444"/>
                </a:solidFill>
                <a:latin typeface="Calibri"/>
              </a:rPr>
              <a:t>We will also use public benchmark datasets (e.g. Auditory EEG Challenge) for pre-training to supplement our data.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Calibri"/>
              </a:rPr>
              <a:t>What Success Looks Like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051560"/>
            <a:ext cx="109728" cy="960120"/>
          </a:xfrm>
          <a:prstGeom prst="rect">
            <a:avLst/>
          </a:prstGeom>
          <a:solidFill>
            <a:srgbClr val="2B7C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1051560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2B7CBE"/>
                </a:solidFill>
                <a:latin typeface="Calibri"/>
              </a:rPr>
              <a:t>Accuracy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1463039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44444"/>
                </a:solidFill>
                <a:latin typeface="Calibri"/>
              </a:rPr>
              <a:t>Does the model correctly identify what word or phrase the person thought?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2103120"/>
            <a:ext cx="109728" cy="960120"/>
          </a:xfrm>
          <a:prstGeom prst="rect">
            <a:avLst/>
          </a:prstGeom>
          <a:solidFill>
            <a:srgbClr val="3A9B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2103120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3A9B5C"/>
                </a:solidFill>
                <a:latin typeface="Calibri"/>
              </a:rPr>
              <a:t>Generalisation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2514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44444"/>
                </a:solidFill>
                <a:latin typeface="Calibri"/>
              </a:rPr>
              <a:t>Does it work on people it was never trained on — without retraining?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3154679"/>
            <a:ext cx="109728" cy="960120"/>
          </a:xfrm>
          <a:prstGeom prst="rect">
            <a:avLst/>
          </a:prstGeom>
          <a:solidFill>
            <a:srgbClr val="E58C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" y="3154679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E58C2A"/>
                </a:solidFill>
                <a:latin typeface="Calibri"/>
              </a:rPr>
              <a:t>Transfer Effectiveness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56616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44444"/>
                </a:solidFill>
                <a:latin typeface="Calibri"/>
              </a:rPr>
              <a:t>Does training on mouthing actually improve imagined speech decoding — beyond just training on imagined?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4206240"/>
            <a:ext cx="109728" cy="960120"/>
          </a:xfrm>
          <a:prstGeom prst="rect">
            <a:avLst/>
          </a:prstGeom>
          <a:solidFill>
            <a:srgbClr val="2B7C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4206240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2B7CBE"/>
                </a:solidFill>
                <a:latin typeface="Calibri"/>
              </a:rPr>
              <a:t>Phrase Quality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46177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44444"/>
                </a:solidFill>
                <a:latin typeface="Calibri"/>
              </a:rPr>
              <a:t>Does the output form natural, grammatically coherent phrases?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5257800"/>
            <a:ext cx="109728" cy="960120"/>
          </a:xfrm>
          <a:prstGeom prst="rect">
            <a:avLst/>
          </a:prstGeom>
          <a:solidFill>
            <a:srgbClr val="3A9B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94360" y="5257800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3A9B5C"/>
                </a:solidFill>
                <a:latin typeface="Calibri"/>
              </a:rPr>
              <a:t>Calibration Speed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566928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44444"/>
                </a:solidFill>
                <a:latin typeface="Calibri"/>
              </a:rPr>
              <a:t>How few training examples does the model need to work on a new person?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09360"/>
            <a:ext cx="11430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1A1A"/>
                </a:solidFill>
                <a:latin typeface="Calibri"/>
              </a:rPr>
              <a:t>We will compare our integrated system against partial versions — to show that combining all three techniques outperforms any one alone.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Calibri"/>
              </a:rPr>
              <a:t>Plan for the Semester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" y="1051560"/>
            <a:ext cx="2286000" cy="5394960"/>
          </a:xfrm>
          <a:prstGeom prst="rect">
            <a:avLst/>
          </a:prstGeom>
          <a:solidFill>
            <a:srgbClr val="2B7C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1143000"/>
            <a:ext cx="21031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Weeks 1-2
(Apr)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" y="192024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Literature review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274320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Data access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" y="356616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Finalise design</a:t>
            </a:r>
          </a:p>
        </p:txBody>
      </p:sp>
      <p:sp>
        <p:nvSpPr>
          <p:cNvPr id="9" name="Rectangle 8"/>
          <p:cNvSpPr/>
          <p:nvPr/>
        </p:nvSpPr>
        <p:spPr>
          <a:xfrm>
            <a:off x="320040" y="6126480"/>
            <a:ext cx="2011680" cy="320040"/>
          </a:xfrm>
          <a:prstGeom prst="rect">
            <a:avLst/>
          </a:prstGeom>
          <a:solidFill>
            <a:srgbClr val="FFDD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0040" y="6144768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1A1A1A"/>
                </a:solidFill>
                <a:latin typeface="Calibri"/>
              </a:rPr>
              <a:t>In progress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68880" y="347472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1A1A1A"/>
                </a:solidFill>
                <a:latin typeface="Calibri"/>
              </a:rPr>
              <a:t>&gt;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60320" y="1051560"/>
            <a:ext cx="2286000" cy="5394960"/>
          </a:xfrm>
          <a:prstGeom prst="rect">
            <a:avLst/>
          </a:prstGeom>
          <a:solidFill>
            <a:srgbClr val="3A9B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651760" y="1143000"/>
            <a:ext cx="21031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Weeks 3-4
(May)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97480" y="192024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Data pipeline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97480" y="274320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Baseline model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97480" y="356616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First results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97480" y="6126480"/>
            <a:ext cx="2011680" cy="320040"/>
          </a:xfrm>
          <a:prstGeom prst="rect">
            <a:avLst/>
          </a:prstGeom>
          <a:solidFill>
            <a:srgbClr val="FFDD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697480" y="6144768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1A1A1A"/>
                </a:solidFill>
                <a:latin typeface="Calibri"/>
              </a:rPr>
              <a:t>May 12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46320" y="347472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1A1A1A"/>
                </a:solidFill>
                <a:latin typeface="Calibri"/>
              </a:rPr>
              <a:t>&gt;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37760" y="1051560"/>
            <a:ext cx="2286000" cy="5394960"/>
          </a:xfrm>
          <a:prstGeom prst="rect">
            <a:avLst/>
          </a:prstGeom>
          <a:solidFill>
            <a:srgbClr val="E58C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0" y="1143000"/>
            <a:ext cx="21031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Weeks 5-8
(May-Jun)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74920" y="192024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Signal separation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74920" y="274320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Transfer chain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74920" y="356616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Phrase decoder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074920" y="6126480"/>
            <a:ext cx="2011680" cy="320040"/>
          </a:xfrm>
          <a:prstGeom prst="rect">
            <a:avLst/>
          </a:prstGeom>
          <a:solidFill>
            <a:srgbClr val="FFDD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074920" y="6144768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1A1A1A"/>
                </a:solidFill>
                <a:latin typeface="Calibri"/>
              </a:rPr>
              <a:t>Jun 9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223760" y="347472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1A1A1A"/>
                </a:solidFill>
                <a:latin typeface="Calibri"/>
              </a:rPr>
              <a:t>&gt;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5200" y="1051560"/>
            <a:ext cx="2286000" cy="5394960"/>
          </a:xfrm>
          <a:prstGeom prst="rect">
            <a:avLst/>
          </a:prstGeom>
          <a:solidFill>
            <a:srgbClr val="6060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406640" y="1143000"/>
            <a:ext cx="21031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Weeks 9-12
(Jun-Jul)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452360" y="192024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Integration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452360" y="274320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Full evaluation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452360" y="356616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New subjects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452360" y="6126480"/>
            <a:ext cx="2011680" cy="320040"/>
          </a:xfrm>
          <a:prstGeom prst="rect">
            <a:avLst/>
          </a:prstGeom>
          <a:solidFill>
            <a:srgbClr val="FFDD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452360" y="6144768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1A1A1A"/>
                </a:solidFill>
                <a:latin typeface="Calibri"/>
              </a:rPr>
              <a:t>Jul 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601200" y="347472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1A1A1A"/>
                </a:solidFill>
                <a:latin typeface="Calibri"/>
              </a:rPr>
              <a:t>&gt;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692640" y="1051560"/>
            <a:ext cx="2286000" cy="539496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9784080" y="1143000"/>
            <a:ext cx="210312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Weeks 13-15
(Jul)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829800" y="192024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Write-up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829800" y="274320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Presentation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29800" y="356616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Calibri"/>
              </a:rPr>
              <a:t>• Submission</a:t>
            </a:r>
          </a:p>
        </p:txBody>
      </p:sp>
      <p:sp>
        <p:nvSpPr>
          <p:cNvPr id="41" name="Rectangle 40"/>
          <p:cNvSpPr/>
          <p:nvPr/>
        </p:nvSpPr>
        <p:spPr>
          <a:xfrm>
            <a:off x="9829800" y="6126480"/>
            <a:ext cx="2011680" cy="320040"/>
          </a:xfrm>
          <a:prstGeom prst="rect">
            <a:avLst/>
          </a:prstGeom>
          <a:solidFill>
            <a:srgbClr val="FFDD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9829800" y="6144768"/>
            <a:ext cx="2011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1A1A1A"/>
                </a:solidFill>
                <a:latin typeface="Calibri"/>
              </a:rPr>
              <a:t>Jul 28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14300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Calibri"/>
              </a:rPr>
              <a:t>What We Need From You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097280"/>
            <a:ext cx="109728" cy="1005840"/>
          </a:xfrm>
          <a:prstGeom prst="rect">
            <a:avLst/>
          </a:prstGeom>
          <a:solidFill>
            <a:srgbClr val="2B7C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94360" y="10972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2B7CBE"/>
                </a:solidFill>
                <a:latin typeface="Calibri"/>
              </a:rPr>
              <a:t>Data Access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150876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44444"/>
                </a:solidFill>
                <a:latin typeface="Calibri"/>
              </a:rPr>
              <a:t>Can we access the FYP dataset this week?
This is our biggest blocker.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2240280"/>
            <a:ext cx="109728" cy="1005840"/>
          </a:xfrm>
          <a:prstGeom prst="rect">
            <a:avLst/>
          </a:prstGeom>
          <a:solidFill>
            <a:srgbClr val="3A9B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22402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3A9B5C"/>
                </a:solidFill>
                <a:latin typeface="Calibri"/>
              </a:rPr>
              <a:t>Scope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265176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44444"/>
                </a:solidFill>
                <a:latin typeface="Calibri"/>
              </a:rPr>
              <a:t>Semester project only, or paper target as well?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3383280"/>
            <a:ext cx="109728" cy="1005840"/>
          </a:xfrm>
          <a:prstGeom prst="rect">
            <a:avLst/>
          </a:prstGeom>
          <a:solidFill>
            <a:srgbClr val="E58C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" y="33832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E58C2A"/>
                </a:solidFill>
                <a:latin typeface="Calibri"/>
              </a:rPr>
              <a:t>Computing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79476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44444"/>
                </a:solidFill>
                <a:latin typeface="Calibri"/>
              </a:rPr>
              <a:t>GPU resources available for training?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4526280"/>
            <a:ext cx="109728" cy="1005840"/>
          </a:xfrm>
          <a:prstGeom prst="rect">
            <a:avLst/>
          </a:prstGeom>
          <a:solidFill>
            <a:srgbClr val="6060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45262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60609A"/>
                </a:solidFill>
                <a:latin typeface="Calibri"/>
              </a:rPr>
              <a:t>Proposal Format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493776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44444"/>
                </a:solidFill>
                <a:latin typeface="Calibri"/>
              </a:rPr>
              <a:t>Required structure or template for the project proposal?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6263640"/>
            <a:ext cx="1143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1A1A"/>
                </a:solidFill>
                <a:latin typeface="Calibri"/>
              </a:rPr>
              <a:t>Next meeting: April 22, 2026 — we will present a refined plan based on your feedback.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029200" y="2651760"/>
            <a:ext cx="2103120" cy="1371600"/>
          </a:xfrm>
          <a:prstGeom prst="rect">
            <a:avLst/>
          </a:prstGeom>
          <a:solidFill>
            <a:srgbClr val="2B7C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0" y="2697480"/>
            <a:ext cx="21031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200" b="1">
                <a:solidFill>
                  <a:srgbClr val="FFFFFF"/>
                </a:solidFill>
                <a:latin typeface="Calibri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0" y="4206240"/>
            <a:ext cx="48463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Calibri"/>
              </a:rPr>
              <a:t>Questions?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5120640"/>
            <a:ext cx="5760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AAAAAA"/>
                </a:solidFill>
                <a:latin typeface="Calibri"/>
              </a:rPr>
              <a:t>Team: Darryl  |  Luo Yichi  |  Adeline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5577840"/>
            <a:ext cx="3017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777777"/>
                </a:solidFill>
                <a:latin typeface="Calibri"/>
              </a:rPr>
              <a:t>April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